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80" d="100"/>
          <a:sy n="80" d="100"/>
        </p:scale>
        <p:origin x="-118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34096432390395"/>
          <c:y val="4.6424619926590742E-2"/>
          <c:w val="0.87085860795178371"/>
          <c:h val="0.849323766457691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MV Traffic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3.0864197530863914E-3"/>
                  <c:y val="0.10453719313063514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Causes of Death</c:v>
                </c:pt>
              </c:strCache>
            </c:strRef>
          </c:cat>
          <c:val>
            <c:numRef>
              <c:f>Sheet1!$B$2</c:f>
              <c:numCache>
                <c:formatCode>#,##0_);\(#,##0\)</c:formatCode>
                <c:ptCount val="1"/>
                <c:pt idx="0">
                  <c:v>4551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Poisoning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-6.1728395061728392E-3"/>
                  <c:y val="9.292194944945345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Causes of Death</c:v>
                </c:pt>
              </c:strCache>
            </c:strRef>
          </c:cat>
          <c:val>
            <c:numRef>
              <c:f>Sheet1!$C$2</c:f>
              <c:numCache>
                <c:formatCode>#,##0_);\(#,##0\)</c:formatCode>
                <c:ptCount val="1"/>
                <c:pt idx="0">
                  <c:v>3735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Fall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6296296296296294E-3"/>
                  <c:y val="9.00181385291580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Causes of Death</c:v>
                </c:pt>
              </c:strCache>
            </c:strRef>
          </c:cat>
          <c:val>
            <c:numRef>
              <c:f>Sheet1!$D$2</c:f>
              <c:numCache>
                <c:formatCode>#,##0_);\(#,##0\)</c:formatCode>
                <c:ptCount val="1"/>
                <c:pt idx="0">
                  <c:v>1395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Suffocation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294E-3"/>
                  <c:y val="9.00181385291580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Causes of Death</c:v>
                </c:pt>
              </c:strCache>
            </c:strRef>
          </c:cat>
          <c:val>
            <c:numRef>
              <c:f>Sheet1!$E$2</c:f>
              <c:numCache>
                <c:formatCode>#,##0_);\(#,##0\)</c:formatCode>
                <c:ptCount val="1"/>
                <c:pt idx="0">
                  <c:v>979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Fire/burn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8.7114327608862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Causes of Death</c:v>
                </c:pt>
              </c:strCache>
            </c:strRef>
          </c:cat>
          <c:val>
            <c:numRef>
              <c:f>Sheet1!$F$2</c:f>
              <c:numCache>
                <c:formatCode>#,##0_);\(#,##0\)</c:formatCode>
                <c:ptCount val="1"/>
                <c:pt idx="0">
                  <c:v>556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Drowning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294E-3"/>
                  <c:y val="7.8402894847976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Causes of Death</c:v>
                </c:pt>
              </c:strCache>
            </c:strRef>
          </c:cat>
          <c:val>
            <c:numRef>
              <c:f>Sheet1!$G$2</c:f>
              <c:numCache>
                <c:formatCode>#,##0_);\(#,##0\)</c:formatCode>
                <c:ptCount val="1"/>
                <c:pt idx="0">
                  <c:v>514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999744"/>
        <c:axId val="36001280"/>
      </c:barChart>
      <c:catAx>
        <c:axId val="35999744"/>
        <c:scaling>
          <c:orientation val="minMax"/>
        </c:scaling>
        <c:delete val="0"/>
        <c:axPos val="b"/>
        <c:majorTickMark val="out"/>
        <c:minorTickMark val="none"/>
        <c:tickLblPos val="nextTo"/>
        <c:crossAx val="36001280"/>
        <c:crosses val="autoZero"/>
        <c:auto val="1"/>
        <c:lblAlgn val="ctr"/>
        <c:lblOffset val="100"/>
        <c:noMultiLvlLbl val="0"/>
      </c:catAx>
      <c:valAx>
        <c:axId val="36001280"/>
        <c:scaling>
          <c:orientation val="minMax"/>
        </c:scaling>
        <c:delete val="0"/>
        <c:axPos val="l"/>
        <c:majorGridlines/>
        <c:numFmt formatCode="#,##0_);\(#,##0\)" sourceLinked="1"/>
        <c:majorTickMark val="out"/>
        <c:minorTickMark val="none"/>
        <c:tickLblPos val="nextTo"/>
        <c:crossAx val="35999744"/>
        <c:crosses val="autoZero"/>
        <c:crossBetween val="between"/>
      </c:valAx>
      <c:spPr>
        <a:solidFill>
          <a:schemeClr val="accent5">
            <a:lumMod val="40000"/>
            <a:lumOff val="60000"/>
            <a:alpha val="16000"/>
          </a:schemeClr>
        </a:solidFill>
      </c:spPr>
    </c:plotArea>
    <c:legend>
      <c:legendPos val="r"/>
      <c:layout>
        <c:manualLayout>
          <c:xMode val="edge"/>
          <c:yMode val="edge"/>
          <c:x val="0.78175512783124335"/>
          <c:y val="6.075321196927997E-2"/>
          <c:w val="0.17194857587246037"/>
          <c:h val="0.48357506225473373"/>
        </c:manualLayout>
      </c:layout>
      <c:overlay val="0"/>
      <c:txPr>
        <a:bodyPr/>
        <a:lstStyle/>
        <a:p>
          <a:pPr>
            <a:defRPr b="1" i="0" baseline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597015650821422E-2"/>
          <c:y val="6.094367452806785E-2"/>
          <c:w val="0.89939255856906763"/>
          <c:h val="0.83770852277650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Ages 1-4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-3.0864197530864196E-3"/>
                  <c:y val="0.107441004050930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32098765431532E-3"/>
                  <c:y val="0.110344814971225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19056247732112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MV Traffic</c:v>
                </c:pt>
                <c:pt idx="1">
                  <c:v>Drowning</c:v>
                </c:pt>
                <c:pt idx="2">
                  <c:v>Fire/burn</c:v>
                </c:pt>
              </c:strCache>
            </c:strRef>
          </c:cat>
          <c:val>
            <c:numRef>
              <c:f>Sheet1!$B$3:$B$5</c:f>
              <c:numCache>
                <c:formatCode>General</c:formatCode>
                <c:ptCount val="3"/>
                <c:pt idx="0">
                  <c:v>71</c:v>
                </c:pt>
                <c:pt idx="1">
                  <c:v>60</c:v>
                </c:pt>
                <c:pt idx="2">
                  <c:v>46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Ages 5-9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101633382210339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32098765432098E-3"/>
                  <c:y val="9.8729571290044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32098765432098E-3"/>
                  <c:y val="0.107441004050930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MV Traffic</c:v>
                </c:pt>
                <c:pt idx="1">
                  <c:v>Drowning</c:v>
                </c:pt>
                <c:pt idx="2">
                  <c:v>Fire/burn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85</c:v>
                </c:pt>
                <c:pt idx="1">
                  <c:v>36</c:v>
                </c:pt>
                <c:pt idx="2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Ages 10-14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.104537193130635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864197530864196E-3"/>
                  <c:y val="9.582576036974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3209876543323E-3"/>
                  <c:y val="9.0018138529157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MV Traffic</c:v>
                </c:pt>
                <c:pt idx="1">
                  <c:v>Drowning</c:v>
                </c:pt>
                <c:pt idx="2">
                  <c:v>Fire/burn</c:v>
                </c:pt>
              </c:strCache>
            </c:strRef>
          </c:cat>
          <c:val>
            <c:numRef>
              <c:f>Sheet1!$D$3:$D$5</c:f>
              <c:numCache>
                <c:formatCode>General</c:formatCode>
                <c:ptCount val="3"/>
                <c:pt idx="0">
                  <c:v>72</c:v>
                </c:pt>
                <c:pt idx="1">
                  <c:v>34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114432"/>
        <c:axId val="36115968"/>
      </c:barChart>
      <c:catAx>
        <c:axId val="36114432"/>
        <c:scaling>
          <c:orientation val="minMax"/>
        </c:scaling>
        <c:delete val="0"/>
        <c:axPos val="b"/>
        <c:majorTickMark val="out"/>
        <c:minorTickMark val="none"/>
        <c:tickLblPos val="nextTo"/>
        <c:crossAx val="36115968"/>
        <c:crosses val="autoZero"/>
        <c:auto val="1"/>
        <c:lblAlgn val="ctr"/>
        <c:lblOffset val="100"/>
        <c:noMultiLvlLbl val="0"/>
      </c:catAx>
      <c:valAx>
        <c:axId val="36115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114432"/>
        <c:crosses val="autoZero"/>
        <c:crossBetween val="between"/>
      </c:valAx>
      <c:spPr>
        <a:solidFill>
          <a:schemeClr val="accent5">
            <a:lumMod val="40000"/>
            <a:lumOff val="60000"/>
            <a:alpha val="15000"/>
          </a:schemeClr>
        </a:solidFill>
      </c:spPr>
    </c:plotArea>
    <c:legend>
      <c:legendPos val="r"/>
      <c:layout>
        <c:manualLayout>
          <c:xMode val="edge"/>
          <c:yMode val="edge"/>
          <c:x val="0.37385377175075341"/>
          <c:y val="6.8398465964706584E-2"/>
          <c:w val="0.53664005540974047"/>
          <c:h val="9.659698511259586E-2"/>
        </c:manualLayout>
      </c:layout>
      <c:overlay val="0"/>
      <c:spPr>
        <a:noFill/>
      </c:spPr>
      <c:txPr>
        <a:bodyPr/>
        <a:lstStyle/>
        <a:p>
          <a:pPr>
            <a:defRPr b="1" i="0" baseline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355971128608919E-2"/>
          <c:y val="4.9960875984251966E-2"/>
          <c:w val="0.88804461942257218"/>
          <c:h val="0.8253464566929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U.S. National Average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833333333333333E-3"/>
                  <c:y val="2.1874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Seat Belt Use Rate (%)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African-American Average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6666666666666E-3"/>
                  <c:y val="9.37499999999999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Seat Belt Use Rate (%)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492672"/>
        <c:axId val="44494848"/>
      </c:barChart>
      <c:catAx>
        <c:axId val="44492672"/>
        <c:scaling>
          <c:orientation val="minMax"/>
        </c:scaling>
        <c:delete val="0"/>
        <c:axPos val="b"/>
        <c:majorTickMark val="out"/>
        <c:minorTickMark val="none"/>
        <c:tickLblPos val="nextTo"/>
        <c:crossAx val="44494848"/>
        <c:crosses val="autoZero"/>
        <c:auto val="1"/>
        <c:lblAlgn val="ctr"/>
        <c:lblOffset val="100"/>
        <c:noMultiLvlLbl val="0"/>
      </c:catAx>
      <c:valAx>
        <c:axId val="44494848"/>
        <c:scaling>
          <c:orientation val="minMax"/>
          <c:max val="90"/>
          <c:min val="75"/>
        </c:scaling>
        <c:delete val="0"/>
        <c:axPos val="l"/>
        <c:numFmt formatCode="General" sourceLinked="1"/>
        <c:majorTickMark val="out"/>
        <c:minorTickMark val="none"/>
        <c:tickLblPos val="nextTo"/>
        <c:crossAx val="44492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-2.1021021021021023E-2"/>
                  <c:y val="-6.3546570558137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027027027027029E-2"/>
                  <c:y val="-5.1442461880397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024024024024024E-2"/>
                  <c:y val="-5.446848904983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03003003003003E-2"/>
                  <c:y val="-5.1442461880397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027027027027029E-2"/>
                  <c:y val="-5.446848904983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003003003003003E-3"/>
                  <c:y val="-2.118219018604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89</c:v>
                </c:pt>
                <c:pt idx="1">
                  <c:v>91</c:v>
                </c:pt>
                <c:pt idx="2">
                  <c:v>92</c:v>
                </c:pt>
                <c:pt idx="3">
                  <c:v>91</c:v>
                </c:pt>
                <c:pt idx="4">
                  <c:v>92</c:v>
                </c:pt>
                <c:pt idx="5">
                  <c:v>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</c:spPr>
          <c:marker>
            <c:spPr>
              <a:solidFill>
                <a:schemeClr val="accent3"/>
              </a:solidFill>
              <a:ln w="38100">
                <a:solidFill>
                  <a:schemeClr val="accent3"/>
                </a:solidFill>
              </a:ln>
            </c:spPr>
          </c:marker>
          <c:dLbls>
            <c:dLbl>
              <c:idx val="0"/>
              <c:layout>
                <c:manualLayout>
                  <c:x val="-3.003003003003003E-2"/>
                  <c:y val="-6.3546570558137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027027027027029E-2"/>
                  <c:y val="-4.84164347109619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024024024024024E-2"/>
                  <c:y val="-5.1442461880397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03003003003003E-2"/>
                  <c:y val="-4.84164347109619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027027027027029E-2"/>
                  <c:y val="-5.4468489049832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1531531531531529E-2"/>
                  <c:y val="-3.9338353202656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83</c:v>
                </c:pt>
                <c:pt idx="1">
                  <c:v>84</c:v>
                </c:pt>
                <c:pt idx="2">
                  <c:v>85</c:v>
                </c:pt>
                <c:pt idx="3">
                  <c:v>84</c:v>
                </c:pt>
                <c:pt idx="4">
                  <c:v>86</c:v>
                </c:pt>
                <c:pt idx="5">
                  <c:v>87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Black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 w="38100"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3.003003003003003E-2"/>
                  <c:y val="-3.9338353202656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027027027027029E-2"/>
                  <c:y val="-5.1442461880397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015015015015015E-3"/>
                  <c:y val="-3.0260271694351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03003003003003E-2"/>
                  <c:y val="-5.7494516219267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6036036036036036E-2"/>
                  <c:y val="-4.5390407541526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1531531531531529E-2"/>
                  <c:y val="-5.7494516219267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75</c:v>
                </c:pt>
                <c:pt idx="1">
                  <c:v>79</c:v>
                </c:pt>
                <c:pt idx="2">
                  <c:v>78</c:v>
                </c:pt>
                <c:pt idx="3">
                  <c:v>75</c:v>
                </c:pt>
                <c:pt idx="4">
                  <c:v>77</c:v>
                </c:pt>
                <c:pt idx="5">
                  <c:v>81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504576"/>
        <c:axId val="44506112"/>
      </c:lineChart>
      <c:catAx>
        <c:axId val="44504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44506112"/>
        <c:crosses val="autoZero"/>
        <c:auto val="1"/>
        <c:lblAlgn val="ctr"/>
        <c:lblOffset val="100"/>
        <c:noMultiLvlLbl val="0"/>
      </c:catAx>
      <c:valAx>
        <c:axId val="44506112"/>
        <c:scaling>
          <c:orientation val="minMax"/>
          <c:max val="95"/>
          <c:min val="7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504576"/>
        <c:crosses val="autoZero"/>
        <c:crossBetween val="between"/>
      </c:valAx>
      <c:spPr>
        <a:solidFill>
          <a:schemeClr val="accent5">
            <a:lumMod val="40000"/>
            <a:lumOff val="60000"/>
            <a:alpha val="15000"/>
          </a:schemeClr>
        </a:solidFill>
      </c:spPr>
    </c:plotArea>
    <c:legend>
      <c:legendPos val="r"/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939798065782313E-2"/>
          <c:y val="4.930840111059924E-2"/>
          <c:w val="0.70731444042467662"/>
          <c:h val="0.839964135988908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Hispanic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Ages 1-3</c:v>
                </c:pt>
                <c:pt idx="1">
                  <c:v>Ages 4-7</c:v>
                </c:pt>
                <c:pt idx="2">
                  <c:v>Ages 8-12</c:v>
                </c:pt>
              </c:strCache>
            </c:strRef>
          </c:cat>
          <c:val>
            <c:numRef>
              <c:f>Sheet1!$B$3:$B$5</c:f>
              <c:numCache>
                <c:formatCode>General</c:formatCode>
                <c:ptCount val="3"/>
                <c:pt idx="0">
                  <c:v>91</c:v>
                </c:pt>
                <c:pt idx="1">
                  <c:v>85</c:v>
                </c:pt>
                <c:pt idx="2">
                  <c:v>87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Asian Non-Hispanic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Ages 1-3</c:v>
                </c:pt>
                <c:pt idx="1">
                  <c:v>Ages 4-7</c:v>
                </c:pt>
                <c:pt idx="2">
                  <c:v>Ages 8-12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95</c:v>
                </c:pt>
                <c:pt idx="1">
                  <c:v>93</c:v>
                </c:pt>
                <c:pt idx="2">
                  <c:v>86</c:v>
                </c:pt>
              </c:numCache>
            </c:numRef>
          </c:val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Black Non-Hispanic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Ages 1-3</c:v>
                </c:pt>
                <c:pt idx="1">
                  <c:v>Ages 4-7</c:v>
                </c:pt>
                <c:pt idx="2">
                  <c:v>Ages 8-12</c:v>
                </c:pt>
              </c:strCache>
            </c:strRef>
          </c:cat>
          <c:val>
            <c:numRef>
              <c:f>Sheet1!$D$3:$D$5</c:f>
              <c:numCache>
                <c:formatCode>General</c:formatCode>
                <c:ptCount val="3"/>
                <c:pt idx="0">
                  <c:v>85</c:v>
                </c:pt>
                <c:pt idx="1">
                  <c:v>78</c:v>
                </c:pt>
                <c:pt idx="2">
                  <c:v>69</c:v>
                </c:pt>
              </c:numCache>
            </c:numRef>
          </c:val>
        </c:ser>
        <c:ser>
          <c:idx val="3"/>
          <c:order val="3"/>
          <c:tx>
            <c:strRef>
              <c:f>Sheet1!$E$2</c:f>
              <c:strCache>
                <c:ptCount val="1"/>
                <c:pt idx="0">
                  <c:v>Other Non-Hispanic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Ages 1-3</c:v>
                </c:pt>
                <c:pt idx="1">
                  <c:v>Ages 4-7</c:v>
                </c:pt>
                <c:pt idx="2">
                  <c:v>Ages 8-12</c:v>
                </c:pt>
              </c:strCache>
            </c:strRef>
          </c:cat>
          <c:val>
            <c:numRef>
              <c:f>Sheet1!$E$3:$E$5</c:f>
              <c:numCache>
                <c:formatCode>General</c:formatCode>
                <c:ptCount val="3"/>
                <c:pt idx="0">
                  <c:v>95</c:v>
                </c:pt>
                <c:pt idx="1">
                  <c:v>91</c:v>
                </c:pt>
                <c:pt idx="2">
                  <c:v>88</c:v>
                </c:pt>
              </c:numCache>
            </c:numRef>
          </c:val>
        </c:ser>
        <c:ser>
          <c:idx val="4"/>
          <c:order val="4"/>
          <c:tx>
            <c:strRef>
              <c:f>Sheet1!$F$2</c:f>
              <c:strCache>
                <c:ptCount val="1"/>
                <c:pt idx="0">
                  <c:v>White Non-Hispanic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Sheet1!$A$3:$A$5</c:f>
              <c:strCache>
                <c:ptCount val="3"/>
                <c:pt idx="0">
                  <c:v>Ages 1-3</c:v>
                </c:pt>
                <c:pt idx="1">
                  <c:v>Ages 4-7</c:v>
                </c:pt>
                <c:pt idx="2">
                  <c:v>Ages 8-12</c:v>
                </c:pt>
              </c:strCache>
            </c:strRef>
          </c:cat>
          <c:val>
            <c:numRef>
              <c:f>Sheet1!$F$3:$F$5</c:f>
              <c:numCache>
                <c:formatCode>General</c:formatCode>
                <c:ptCount val="3"/>
                <c:pt idx="0">
                  <c:v>99</c:v>
                </c:pt>
                <c:pt idx="1">
                  <c:v>96</c:v>
                </c:pt>
                <c:pt idx="2">
                  <c:v>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768128"/>
        <c:axId val="46769664"/>
      </c:barChart>
      <c:catAx>
        <c:axId val="46768128"/>
        <c:scaling>
          <c:orientation val="minMax"/>
        </c:scaling>
        <c:delete val="0"/>
        <c:axPos val="b"/>
        <c:majorTickMark val="out"/>
        <c:minorTickMark val="none"/>
        <c:tickLblPos val="nextTo"/>
        <c:crossAx val="46769664"/>
        <c:crosses val="autoZero"/>
        <c:auto val="1"/>
        <c:lblAlgn val="ctr"/>
        <c:lblOffset val="100"/>
        <c:noMultiLvlLbl val="0"/>
      </c:catAx>
      <c:valAx>
        <c:axId val="46769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46768128"/>
        <c:crosses val="autoZero"/>
        <c:crossBetween val="between"/>
      </c:valAx>
      <c:spPr>
        <a:solidFill>
          <a:schemeClr val="accent5">
            <a:lumMod val="40000"/>
            <a:lumOff val="60000"/>
            <a:alpha val="15000"/>
          </a:schemeClr>
        </a:solidFill>
      </c:spPr>
    </c:plotArea>
    <c:legend>
      <c:legendPos val="r"/>
      <c:layout>
        <c:manualLayout>
          <c:xMode val="edge"/>
          <c:yMode val="edge"/>
          <c:x val="0.78325423849045905"/>
          <c:y val="5.776441997708958E-2"/>
          <c:w val="0.20773675250053203"/>
          <c:h val="0.5544630027318138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 b="1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76200"/>
            <a:ext cx="9982803" cy="693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4724400" cy="28194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4495800" cy="1676399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Franklin Gothic Book" panose="020B0503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168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6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79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891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53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7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1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4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3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5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5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9C07F4-E05D-495F-B1C9-7985078CAB50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5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3"/>
            <a:ext cx="8229600" cy="1218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5FA9B-B957-446B-A12D-D457CC90DA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29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Franklin Gothic Demi" panose="020B07030201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12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Franklin Gothic Demi" panose="020B07030201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Franklin Gothic Demi" panose="020B07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Demi" panose="020B07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Franklin Gothic Demi" panose="020B07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Franklin Gothic Demi" panose="020B07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0795"/>
            <a:ext cx="5638800" cy="1832005"/>
          </a:xfrm>
        </p:spPr>
        <p:txBody>
          <a:bodyPr>
            <a:normAutofit/>
          </a:bodyPr>
          <a:lstStyle/>
          <a:p>
            <a:r>
              <a:rPr lang="en-US" sz="4200" kern="1000" dirty="0" smtClean="0"/>
              <a:t>AFRICAN-AMERICAN</a:t>
            </a:r>
            <a:br>
              <a:rPr lang="en-US" sz="4200" kern="1000" dirty="0" smtClean="0"/>
            </a:br>
            <a:r>
              <a:rPr lang="en-US" sz="4200" kern="1000" dirty="0" smtClean="0"/>
              <a:t>TRAFFIC SAFETY</a:t>
            </a:r>
            <a:endParaRPr lang="en-US" sz="4200" kern="1000" dirty="0"/>
          </a:p>
        </p:txBody>
      </p:sp>
    </p:spTree>
    <p:extLst>
      <p:ext uri="{BB962C8B-B14F-4D97-AF65-F5344CB8AC3E}">
        <p14:creationId xmlns:p14="http://schemas.microsoft.com/office/powerpoint/2010/main" val="350139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0" y="1828800"/>
            <a:ext cx="6629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ranklin Gothic Demi" panose="020B0703020102020204" pitchFamily="34" charset="0"/>
              </a:rPr>
              <a:t>Seat Belt Use by Race for Occupants 8 and Older, 2008-2013</a:t>
            </a:r>
          </a:p>
          <a:p>
            <a:r>
              <a:rPr lang="en-US" sz="1600" dirty="0" smtClean="0">
                <a:latin typeface="Franklin Gothic Book" panose="020B0503020102020204" pitchFamily="34" charset="0"/>
              </a:rPr>
              <a:t>NOPUS, 2013</a:t>
            </a:r>
            <a:endParaRPr lang="en-US" sz="1600" dirty="0">
              <a:latin typeface="Franklin Gothic Book" panose="020B05030201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2536"/>
          </a:xfrm>
        </p:spPr>
        <p:txBody>
          <a:bodyPr/>
          <a:lstStyle/>
          <a:p>
            <a:r>
              <a:rPr lang="en-US" dirty="0" smtClean="0"/>
              <a:t>FACT #4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685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In 2013, seat belt use continued to be lower among Black occupants than occupants of </a:t>
            </a:r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other 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race groups.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32115908"/>
              </p:ext>
            </p:extLst>
          </p:nvPr>
        </p:nvGraphicFramePr>
        <p:xfrm>
          <a:off x="533400" y="2444353"/>
          <a:ext cx="8458200" cy="4196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5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30162"/>
            <a:ext cx="9144000" cy="1630362"/>
          </a:xfrm>
        </p:spPr>
        <p:txBody>
          <a:bodyPr>
            <a:normAutofit fontScale="90000"/>
          </a:bodyPr>
          <a:lstStyle/>
          <a:p>
            <a:r>
              <a:rPr lang="en-US" dirty="0"/>
              <a:t>AFRICAN-AMERICAN TRAFFIC SAFETY</a:t>
            </a:r>
            <a:br>
              <a:rPr lang="en-US" dirty="0"/>
            </a:br>
            <a:r>
              <a:rPr lang="en-US" sz="6000" dirty="0">
                <a:solidFill>
                  <a:schemeClr val="accent6"/>
                </a:solidFill>
              </a:rPr>
              <a:t>POP QUIZ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1600200"/>
            <a:ext cx="8229600" cy="10667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9913" indent="-569913">
              <a:buFont typeface="Arial" panose="020B0604020202020204" pitchFamily="34" charset="0"/>
              <a:buNone/>
            </a:pPr>
            <a:r>
              <a:rPr lang="en-US" sz="3700" dirty="0" smtClean="0">
                <a:solidFill>
                  <a:schemeClr val="accent6"/>
                </a:solidFill>
                <a:latin typeface="Franklin Gothic Demi" panose="020B0703020102020204" pitchFamily="34" charset="0"/>
              </a:rPr>
              <a:t>Q: </a:t>
            </a:r>
            <a:r>
              <a:rPr lang="en-US" sz="2700" dirty="0" smtClean="0">
                <a:latin typeface="Franklin Gothic Demi" panose="020B0703020102020204" pitchFamily="34" charset="0"/>
              </a:rPr>
              <a:t>Who has the lowest child restraint use when compared to all other races and ethnicities?</a:t>
            </a:r>
            <a:endParaRPr lang="en-US" sz="2700" dirty="0">
              <a:latin typeface="Franklin Gothic Demi" panose="020B0703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612943"/>
            <a:ext cx="5152354" cy="416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30362"/>
          </a:xfrm>
        </p:spPr>
        <p:txBody>
          <a:bodyPr>
            <a:normAutofit fontScale="90000"/>
          </a:bodyPr>
          <a:lstStyle/>
          <a:p>
            <a:r>
              <a:rPr lang="en-US" dirty="0"/>
              <a:t>AFRICAN-AMERICAN TRAFFIC SAFETY</a:t>
            </a:r>
            <a:br>
              <a:rPr lang="en-US" dirty="0"/>
            </a:br>
            <a:r>
              <a:rPr lang="en-US" sz="6000" dirty="0">
                <a:solidFill>
                  <a:schemeClr val="accent6"/>
                </a:solidFill>
              </a:rPr>
              <a:t>POP QUIZ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76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700" dirty="0" smtClean="0">
                <a:solidFill>
                  <a:schemeClr val="accent5">
                    <a:lumMod val="75000"/>
                  </a:schemeClr>
                </a:solidFill>
              </a:rPr>
              <a:t>A: </a:t>
            </a:r>
            <a:r>
              <a:rPr lang="en-US" dirty="0" smtClean="0"/>
              <a:t>African-Americans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65" b="6186"/>
          <a:stretch/>
        </p:blipFill>
        <p:spPr>
          <a:xfrm>
            <a:off x="1600200" y="2502238"/>
            <a:ext cx="5967765" cy="412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8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1916668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ranklin Gothic Demi" panose="020B0703020102020204" pitchFamily="34" charset="0"/>
              </a:rPr>
              <a:t>Child Restraint Use by Age and Race/Ethnicity in 2013 </a:t>
            </a:r>
            <a:r>
              <a:rPr lang="en-US" sz="1600" dirty="0" smtClean="0">
                <a:latin typeface="Franklin Gothic Book" panose="020B0503020102020204" pitchFamily="34" charset="0"/>
              </a:rPr>
              <a:t>NSUBS</a:t>
            </a:r>
            <a:r>
              <a:rPr lang="en-US" sz="1600" dirty="0">
                <a:latin typeface="Franklin Gothic Book" panose="020B0503020102020204" pitchFamily="34" charset="0"/>
              </a:rPr>
              <a:t>, </a:t>
            </a:r>
            <a:r>
              <a:rPr lang="en-US" sz="1600" dirty="0" smtClean="0">
                <a:latin typeface="Franklin Gothic Book" panose="020B0503020102020204" pitchFamily="34" charset="0"/>
              </a:rPr>
              <a:t>2013</a:t>
            </a:r>
            <a:endParaRPr lang="en-US" sz="1600" dirty="0">
              <a:latin typeface="Franklin Gothic Book" panose="020B05030201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2536"/>
          </a:xfrm>
        </p:spPr>
        <p:txBody>
          <a:bodyPr/>
          <a:lstStyle/>
          <a:p>
            <a:r>
              <a:rPr lang="en-US" dirty="0" smtClean="0"/>
              <a:t>FACT #5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2456" y="685800"/>
            <a:ext cx="848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Black </a:t>
            </a:r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non-Hispanic 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children </a:t>
            </a:r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1 to 12 years old 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have the lowest restraint use </a:t>
            </a:r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compared 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to all other races/ethnicities.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85127736"/>
              </p:ext>
            </p:extLst>
          </p:nvPr>
        </p:nvGraphicFramePr>
        <p:xfrm>
          <a:off x="533401" y="2284511"/>
          <a:ext cx="8458200" cy="4117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-1400144" y="4143345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Restraint Use, In Percent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0878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4953000"/>
            <a:ext cx="8915400" cy="1549311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1600" dirty="0" smtClean="0"/>
              <a:t>The lack of restraint use in the African-American community is evident through the corresponding injuries and fatalities surrounding motor vehicle crashes. This makes the urgency of outreach and engagement within the African-American population vital. Working to eliminate this disparity from the African-American community requires the hard work of many people and organizations, including you.</a:t>
            </a:r>
            <a:endParaRPr lang="en-US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AFRICAN-AMERICAN</a:t>
            </a:r>
            <a:br>
              <a:rPr lang="en-US" dirty="0" smtClean="0"/>
            </a:br>
            <a:r>
              <a:rPr lang="en-US" dirty="0" smtClean="0"/>
              <a:t>TRAFFIC SAFETY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" r="2326" b="19406"/>
          <a:stretch/>
        </p:blipFill>
        <p:spPr>
          <a:xfrm>
            <a:off x="1403019" y="1520041"/>
            <a:ext cx="6369381" cy="342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To learn more ways to share this information, please visit:</a:t>
            </a:r>
          </a:p>
          <a:p>
            <a:pPr marL="0" indent="0" algn="ctr">
              <a:buNone/>
            </a:pPr>
            <a:r>
              <a:rPr lang="en-US" sz="2400" dirty="0" smtClean="0"/>
              <a:t>www.trafficsafetymarketing.gov/AfricanAmericanToolkit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001000" y="6597878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11957a-031616-v6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320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53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dirty="0"/>
              <a:t>Thank you for your interest in reducing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motor-vehicle-related </a:t>
            </a:r>
            <a:r>
              <a:rPr lang="en-US" dirty="0"/>
              <a:t>injuries and fatalities within the African-American community. This toolkit directly supports NHTSA’s efforts in connecting with </a:t>
            </a:r>
            <a:r>
              <a:rPr lang="en-US" dirty="0" smtClean="0"/>
              <a:t>African-American leaders</a:t>
            </a:r>
            <a:r>
              <a:rPr lang="en-US" dirty="0"/>
              <a:t>, law enforcement entities, and other public and private sector community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faith-based </a:t>
            </a:r>
            <a:r>
              <a:rPr lang="en-US" dirty="0"/>
              <a:t>organizations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883"/>
            <a:ext cx="8229600" cy="1218917"/>
          </a:xfrm>
        </p:spPr>
        <p:txBody>
          <a:bodyPr>
            <a:normAutofit fontScale="90000"/>
          </a:bodyPr>
          <a:lstStyle/>
          <a:p>
            <a:r>
              <a:rPr lang="en-US" kern="1000" dirty="0"/>
              <a:t>AFRICAN-AMERICAN</a:t>
            </a:r>
            <a:br>
              <a:rPr lang="en-US" kern="1000" dirty="0"/>
            </a:br>
            <a:r>
              <a:rPr lang="en-US" kern="1000" dirty="0"/>
              <a:t>TRAFFIC 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0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ADDITION TO THIS EDUCATIONAL POWERPOINT YOU CAN ALSO: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>
            <a:noAutofit/>
          </a:bodyPr>
          <a:lstStyle/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Download, print, and post informational material on your organization’s bulletin and community boards.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Mark your calendars and observe national safety initiatives related to seat belt safety.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Post supplemental information on your organization’s website.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Incorporate and highlight seat belt use as a focus in your health and safety programs and initiatives.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Distribute educational material within your community and extended organizations.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Conduct an internal seat belt survey and post the results.</a:t>
            </a:r>
          </a:p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200" dirty="0" smtClean="0"/>
              <a:t>Always: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BUCKLE UP, EVERY TRIP, EVERY TIME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8917"/>
          </a:xfrm>
        </p:spPr>
        <p:txBody>
          <a:bodyPr>
            <a:normAutofit/>
          </a:bodyPr>
          <a:lstStyle/>
          <a:p>
            <a:r>
              <a:rPr lang="en-US" sz="6000" dirty="0" smtClean="0"/>
              <a:t>DID YOU KNOW?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706765"/>
            <a:ext cx="3810000" cy="499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2536"/>
          </a:xfrm>
        </p:spPr>
        <p:txBody>
          <a:bodyPr/>
          <a:lstStyle/>
          <a:p>
            <a:r>
              <a:rPr lang="en-US" dirty="0" smtClean="0"/>
              <a:t>FACT #1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8223402"/>
              </p:ext>
            </p:extLst>
          </p:nvPr>
        </p:nvGraphicFramePr>
        <p:xfrm>
          <a:off x="495300" y="2408237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685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In 2013, more African-Americans died from motor-vehicle-related injuries than from ANY other unintentional injury. </a:t>
            </a:r>
            <a:endParaRPr lang="en-US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828800"/>
            <a:ext cx="7239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ranklin Gothic Demi" panose="020B0703020102020204" pitchFamily="34" charset="0"/>
              </a:rPr>
              <a:t>2013 All Ages, African-American, Unintentional Injuries </a:t>
            </a:r>
            <a:br>
              <a:rPr lang="en-US" dirty="0" smtClean="0">
                <a:latin typeface="Franklin Gothic Demi" panose="020B0703020102020204" pitchFamily="34" charset="0"/>
              </a:rPr>
            </a:br>
            <a:r>
              <a:rPr lang="en-US" sz="1600" dirty="0" smtClean="0">
                <a:latin typeface="Franklin Gothic Book" panose="020B0503020102020204" pitchFamily="34" charset="0"/>
              </a:rPr>
              <a:t>WISQARS, 2013</a:t>
            </a:r>
            <a:endParaRPr lang="en-US" sz="16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4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303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AFRICAN-AMERICAN TRAFFIC SAFETY</a:t>
            </a:r>
            <a:br>
              <a:rPr lang="en-US" sz="4000" dirty="0" smtClean="0"/>
            </a:br>
            <a:r>
              <a:rPr lang="en-US" sz="5400" dirty="0" smtClean="0">
                <a:solidFill>
                  <a:schemeClr val="accent6"/>
                </a:solidFill>
              </a:rPr>
              <a:t>POP QUIZ</a:t>
            </a:r>
            <a:endParaRPr lang="en-US" sz="54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924800" cy="914400"/>
          </a:xfrm>
        </p:spPr>
        <p:txBody>
          <a:bodyPr>
            <a:normAutofit fontScale="85000" lnSpcReduction="20000"/>
          </a:bodyPr>
          <a:lstStyle/>
          <a:p>
            <a:pPr marL="569913" indent="-569913">
              <a:buNone/>
            </a:pPr>
            <a:r>
              <a:rPr lang="en-US" sz="4300" dirty="0" smtClean="0">
                <a:solidFill>
                  <a:schemeClr val="accent6"/>
                </a:solidFill>
              </a:rPr>
              <a:t>Q: </a:t>
            </a:r>
            <a:r>
              <a:rPr lang="en-US" dirty="0" smtClean="0"/>
              <a:t>What is the leading cause of death for </a:t>
            </a:r>
            <a:br>
              <a:rPr lang="en-US" dirty="0" smtClean="0"/>
            </a:br>
            <a:r>
              <a:rPr lang="en-US" dirty="0" smtClean="0"/>
              <a:t>African-American children 1 to 14 years old?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895600"/>
            <a:ext cx="5573841" cy="371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5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239000" cy="1219199"/>
          </a:xfrm>
        </p:spPr>
        <p:txBody>
          <a:bodyPr/>
          <a:lstStyle/>
          <a:p>
            <a:pPr marL="0" indent="0" algn="ctr">
              <a:buNone/>
            </a:pPr>
            <a:r>
              <a:rPr lang="en-US" sz="3700" dirty="0" smtClean="0">
                <a:solidFill>
                  <a:schemeClr val="accent5">
                    <a:lumMod val="75000"/>
                  </a:schemeClr>
                </a:solidFill>
              </a:rPr>
              <a:t>A: </a:t>
            </a:r>
            <a:r>
              <a:rPr lang="en-US" dirty="0" smtClean="0"/>
              <a:t>MOTOR VEHICLE CRASHES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-30162"/>
            <a:ext cx="8839200" cy="1630362"/>
          </a:xfrm>
        </p:spPr>
        <p:txBody>
          <a:bodyPr>
            <a:normAutofit fontScale="90000"/>
          </a:bodyPr>
          <a:lstStyle/>
          <a:p>
            <a:r>
              <a:rPr lang="en-US" dirty="0"/>
              <a:t>AFRICAN-AMERICAN TRAFFIC SAFETY</a:t>
            </a:r>
            <a:br>
              <a:rPr lang="en-US" dirty="0"/>
            </a:br>
            <a:r>
              <a:rPr lang="en-US" sz="6000" dirty="0">
                <a:solidFill>
                  <a:schemeClr val="accent6"/>
                </a:solidFill>
              </a:rPr>
              <a:t>POP QUIZ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304035"/>
            <a:ext cx="64770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66800" y="1752600"/>
            <a:ext cx="7086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ranklin Gothic Demi" panose="020B0703020102020204" pitchFamily="34" charset="0"/>
              </a:rPr>
              <a:t>African-Americans, 1 to 14 years old, Unintentional Injuries, 2013</a:t>
            </a:r>
          </a:p>
          <a:p>
            <a:r>
              <a:rPr lang="en-US" sz="1600" dirty="0" smtClean="0">
                <a:latin typeface="Franklin Gothic Book" panose="020B0503020102020204" pitchFamily="34" charset="0"/>
              </a:rPr>
              <a:t>WISQARS, 2013</a:t>
            </a:r>
            <a:endParaRPr lang="en-US" sz="1600" dirty="0">
              <a:latin typeface="Franklin Gothic Book" panose="020B05030201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2536"/>
          </a:xfrm>
        </p:spPr>
        <p:txBody>
          <a:bodyPr/>
          <a:lstStyle/>
          <a:p>
            <a:r>
              <a:rPr lang="en-US" dirty="0" smtClean="0"/>
              <a:t>FACT #2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685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African-American children </a:t>
            </a:r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1 to 14 years old are 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more likely to die from </a:t>
            </a:r>
            <a:r>
              <a:rPr lang="en-US" sz="24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motor vehicle 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crashes than any other cause.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049124"/>
              </p:ext>
            </p:extLst>
          </p:nvPr>
        </p:nvGraphicFramePr>
        <p:xfrm>
          <a:off x="496910" y="2286000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961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90600" y="1905000"/>
            <a:ext cx="7251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Franklin Gothic Demi" panose="020B0703020102020204" pitchFamily="34" charset="0"/>
              </a:rPr>
              <a:t>U.S. Seat Belt Use Rate </a:t>
            </a:r>
            <a:r>
              <a:rPr lang="en-US" sz="2400" dirty="0">
                <a:latin typeface="Franklin Gothic Demi" panose="020B0703020102020204" pitchFamily="34" charset="0"/>
              </a:rPr>
              <a:t>(%) </a:t>
            </a:r>
            <a:r>
              <a:rPr lang="en-US" dirty="0">
                <a:latin typeface="Franklin Gothic Book" panose="020B0503020102020204" pitchFamily="34" charset="0"/>
              </a:rPr>
              <a:t>NOPUS, </a:t>
            </a:r>
            <a:r>
              <a:rPr lang="en-US" dirty="0" smtClean="0">
                <a:latin typeface="Franklin Gothic Book" panose="020B0503020102020204" pitchFamily="34" charset="0"/>
              </a:rPr>
              <a:t>2013  </a:t>
            </a:r>
            <a:endParaRPr lang="en-US" sz="2800" dirty="0">
              <a:latin typeface="Franklin Gothic Book" panose="020B05030201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2536"/>
          </a:xfrm>
        </p:spPr>
        <p:txBody>
          <a:bodyPr/>
          <a:lstStyle/>
          <a:p>
            <a:r>
              <a:rPr lang="en-US" dirty="0" smtClean="0"/>
              <a:t>FACT #3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685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Only 81 percent of African-Americans regularly buckle up as compared to the national average of 87 percent. 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140144473"/>
              </p:ext>
            </p:extLst>
          </p:nvPr>
        </p:nvGraphicFramePr>
        <p:xfrm>
          <a:off x="838200" y="2331323"/>
          <a:ext cx="740386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0" y="3276600"/>
            <a:ext cx="15683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U.S. National Average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4572000"/>
            <a:ext cx="1568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African-American Average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3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CDF72BBBDECC45B3CCE21C7F7A7129" ma:contentTypeVersion="" ma:contentTypeDescription="Create a new document." ma:contentTypeScope="" ma:versionID="a86a31c9fba721111b6b795884411c9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956688-6CF0-4BD9-B9F1-D512A05FEB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A6764A-CD34-4223-BEA8-EDF9D2431BFA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C3DDA0B-2AC1-4548-BA28-3844B19352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426</Words>
  <Application>Microsoft Office PowerPoint</Application>
  <PresentationFormat>On-screen Show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AFRICAN-AMERICAN TRAFFIC SAFETY</vt:lpstr>
      <vt:lpstr>AFRICAN-AMERICAN TRAFFIC SAFETY</vt:lpstr>
      <vt:lpstr>IN ADDITION TO THIS EDUCATIONAL POWERPOINT YOU CAN ALSO:</vt:lpstr>
      <vt:lpstr>DID YOU KNOW?</vt:lpstr>
      <vt:lpstr>FACT #1</vt:lpstr>
      <vt:lpstr>AFRICAN-AMERICAN TRAFFIC SAFETY POP QUIZ</vt:lpstr>
      <vt:lpstr>AFRICAN-AMERICAN TRAFFIC SAFETY POP QUIZ</vt:lpstr>
      <vt:lpstr>FACT #2</vt:lpstr>
      <vt:lpstr>FACT #3</vt:lpstr>
      <vt:lpstr>FACT #4</vt:lpstr>
      <vt:lpstr>AFRICAN-AMERICAN TRAFFIC SAFETY POP QUIZ</vt:lpstr>
      <vt:lpstr>AFRICAN-AMERICAN TRAFFIC SAFETY POP QUIZ</vt:lpstr>
      <vt:lpstr>FACT #5</vt:lpstr>
      <vt:lpstr>AFRICAN-AMERICAN TRAFFIC SAFETY</vt:lpstr>
      <vt:lpstr>PowerPoint Presentation</vt:lpstr>
    </vt:vector>
  </TitlesOfParts>
  <Company>DOT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Amy CTR (NHTSA)</dc:creator>
  <cp:lastModifiedBy>Cha, Sunny CTR (NHTSA)</cp:lastModifiedBy>
  <cp:revision>44</cp:revision>
  <dcterms:created xsi:type="dcterms:W3CDTF">2016-01-26T14:33:44Z</dcterms:created>
  <dcterms:modified xsi:type="dcterms:W3CDTF">2016-03-16T18:34:27Z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0x010100EDCDF72BBBDECC45B3CCE21C7F7A7129</vt:lpwstr>
  </property>
</Properties>
</file>