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76" r:id="rId1"/>
  </p:sldMasterIdLst>
  <p:notesMasterIdLst>
    <p:notesMasterId r:id="rId19"/>
  </p:notesMasterIdLst>
  <p:handoutMasterIdLst>
    <p:handoutMasterId r:id="rId20"/>
  </p:handoutMasterIdLst>
  <p:sldIdLst>
    <p:sldId id="256" r:id="rId2"/>
    <p:sldId id="284" r:id="rId3"/>
    <p:sldId id="263" r:id="rId4"/>
    <p:sldId id="283" r:id="rId5"/>
    <p:sldId id="285" r:id="rId6"/>
    <p:sldId id="276" r:id="rId7"/>
    <p:sldId id="275" r:id="rId8"/>
    <p:sldId id="261" r:id="rId9"/>
    <p:sldId id="286" r:id="rId10"/>
    <p:sldId id="267" r:id="rId11"/>
    <p:sldId id="277" r:id="rId12"/>
    <p:sldId id="278" r:id="rId13"/>
    <p:sldId id="279" r:id="rId14"/>
    <p:sldId id="280" r:id="rId15"/>
    <p:sldId id="281" r:id="rId16"/>
    <p:sldId id="282" r:id="rId17"/>
    <p:sldId id="274" r:id="rId18"/>
  </p:sldIdLst>
  <p:sldSz cx="9144000" cy="6858000" type="screen4x3"/>
  <p:notesSz cx="6858000" cy="9144000"/>
  <p:embeddedFontLs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Gibson" initials="PG" lastIdx="15" clrIdx="0">
    <p:extLst>
      <p:ext uri="{19B8F6BF-5375-455C-9EA6-DF929625EA0E}">
        <p15:presenceInfo xmlns:p15="http://schemas.microsoft.com/office/powerpoint/2012/main" userId="2cd5c3839f8754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9" autoAdjust="0"/>
    <p:restoredTop sz="94680" autoAdjust="0"/>
  </p:normalViewPr>
  <p:slideViewPr>
    <p:cSldViewPr snapToGrid="0">
      <p:cViewPr varScale="1">
        <p:scale>
          <a:sx n="108" d="100"/>
          <a:sy n="108" d="100"/>
        </p:scale>
        <p:origin x="1512"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055087-59DE-4B8E-B22A-DC0931037AC1}" type="datetimeFigureOut">
              <a:rPr lang="en-US" smtClean="0"/>
              <a:t>8/16/2017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B649C7-9293-49E8-B150-5CAEDA03FDE0}" type="slidenum">
              <a:rPr lang="en-US" smtClean="0"/>
              <a:t>‹#›</a:t>
            </a:fld>
            <a:endParaRPr lang="en-US"/>
          </a:p>
        </p:txBody>
      </p:sp>
    </p:spTree>
    <p:extLst>
      <p:ext uri="{BB962C8B-B14F-4D97-AF65-F5344CB8AC3E}">
        <p14:creationId xmlns:p14="http://schemas.microsoft.com/office/powerpoint/2010/main" val="2787482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BAE206-17F1-4236-A63C-F5926A02A7B6}" type="datetimeFigureOut">
              <a:rPr lang="en-US" smtClean="0"/>
              <a:t>8/16/2017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CB16B-E701-4A44-B079-A5E949A47AE6}" type="slidenum">
              <a:rPr lang="en-US" smtClean="0"/>
              <a:t>‹#›</a:t>
            </a:fld>
            <a:endParaRPr lang="en-US"/>
          </a:p>
        </p:txBody>
      </p:sp>
    </p:spTree>
    <p:extLst>
      <p:ext uri="{BB962C8B-B14F-4D97-AF65-F5344CB8AC3E}">
        <p14:creationId xmlns:p14="http://schemas.microsoft.com/office/powerpoint/2010/main" val="4195230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281353" y="1509102"/>
            <a:ext cx="3446585" cy="4351338"/>
          </a:xfrm>
        </p:spPr>
        <p:txBody>
          <a:bodyPr anchor="ctr">
            <a:normAutofit/>
          </a:bodyPr>
          <a:lstStyle>
            <a:lvl1pPr marL="0" indent="0" algn="l">
              <a:lnSpc>
                <a:spcPct val="100000"/>
              </a:lnSpc>
              <a:spcBef>
                <a:spcPts val="600"/>
              </a:spcBef>
              <a:buNone/>
              <a:defRPr sz="3200"/>
            </a:lvl1pPr>
          </a:lstStyle>
          <a:p>
            <a:pPr lvl="0"/>
            <a:r>
              <a:rPr lang="en-US" dirty="0"/>
              <a:t>Edit Master text styles</a:t>
            </a:r>
          </a:p>
        </p:txBody>
      </p:sp>
      <p:sp>
        <p:nvSpPr>
          <p:cNvPr id="4" name="Content Placeholder 3"/>
          <p:cNvSpPr>
            <a:spLocks noGrp="1"/>
          </p:cNvSpPr>
          <p:nvPr>
            <p:ph sz="half" idx="2"/>
          </p:nvPr>
        </p:nvSpPr>
        <p:spPr>
          <a:xfrm>
            <a:off x="4132385" y="1509102"/>
            <a:ext cx="4703883" cy="4351338"/>
          </a:xfrm>
        </p:spPr>
        <p:txBody>
          <a:bodyPr anchor="ctr">
            <a:normAutofit/>
          </a:bodyPr>
          <a:lstStyle>
            <a:lvl1pPr marL="0" indent="0" algn="l">
              <a:lnSpc>
                <a:spcPct val="100000"/>
              </a:lnSpc>
              <a:spcBef>
                <a:spcPts val="600"/>
              </a:spcBef>
              <a:buNone/>
              <a:defRPr sz="3200"/>
            </a:lvl1pPr>
          </a:lstStyle>
          <a:p>
            <a:pPr lvl="0"/>
            <a:r>
              <a:rPr lang="en-US" dirty="0"/>
              <a:t>Edit Master text styles</a:t>
            </a:r>
          </a:p>
        </p:txBody>
      </p:sp>
    </p:spTree>
    <p:extLst>
      <p:ext uri="{BB962C8B-B14F-4D97-AF65-F5344CB8AC3E}">
        <p14:creationId xmlns:p14="http://schemas.microsoft.com/office/powerpoint/2010/main" val="39917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5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860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0357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1081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907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6384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9331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7382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4717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113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1353" y="268415"/>
            <a:ext cx="8554915" cy="760286"/>
          </a:xfrm>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lnSpc>
                <a:spcPct val="100000"/>
              </a:lnSpc>
              <a:spcBef>
                <a:spcPts val="600"/>
              </a:spcBef>
              <a:buFont typeface="Arial" panose="020B0604020202020204" pitchFamily="34" charset="0"/>
              <a:buNone/>
              <a:defRPr sz="3200"/>
            </a:lvl1pPr>
          </a:lstStyle>
          <a:p>
            <a:pPr lvl="0"/>
            <a:r>
              <a:rPr lang="en-US" dirty="0"/>
              <a:t>Edit Master text styles</a:t>
            </a:r>
          </a:p>
        </p:txBody>
      </p:sp>
    </p:spTree>
    <p:extLst>
      <p:ext uri="{BB962C8B-B14F-4D97-AF65-F5344CB8AC3E}">
        <p14:creationId xmlns:p14="http://schemas.microsoft.com/office/powerpoint/2010/main" val="385540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63974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12685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5595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37129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42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139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363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353" y="375095"/>
            <a:ext cx="8554915" cy="76028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81353" y="1473935"/>
            <a:ext cx="855491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p:cNvSpPr txBox="1"/>
          <p:nvPr userDrawn="1"/>
        </p:nvSpPr>
        <p:spPr>
          <a:xfrm>
            <a:off x="8585687" y="6392740"/>
            <a:ext cx="391258" cy="276999"/>
          </a:xfrm>
          <a:prstGeom prst="rect">
            <a:avLst/>
          </a:prstGeom>
          <a:noFill/>
        </p:spPr>
        <p:txBody>
          <a:bodyPr wrap="square" rtlCol="0">
            <a:spAutoFit/>
          </a:bodyPr>
          <a:lstStyle/>
          <a:p>
            <a:pPr algn="r"/>
            <a:fld id="{CC8EC684-7C80-4597-B333-C2D1AF8B8308}" type="slidenum">
              <a:rPr lang="en-US" sz="1200" b="1" smtClean="0">
                <a:solidFill>
                  <a:schemeClr val="bg2">
                    <a:lumMod val="75000"/>
                  </a:schemeClr>
                </a:solidFill>
              </a:rPr>
              <a:pPr algn="r"/>
              <a:t>‹#›</a:t>
            </a:fld>
            <a:endParaRPr lang="en-US" sz="1200" b="1" dirty="0">
              <a:solidFill>
                <a:schemeClr val="bg2">
                  <a:lumMod val="75000"/>
                </a:schemeClr>
              </a:solidFill>
            </a:endParaRPr>
          </a:p>
        </p:txBody>
      </p:sp>
      <p:pic>
        <p:nvPicPr>
          <p:cNvPr id="5" name="Picture 4"/>
          <p:cNvPicPr>
            <a:picLocks noChangeAspect="1"/>
          </p:cNvPicPr>
          <p:nvPr userDrawn="1"/>
        </p:nvPicPr>
        <p:blipFill>
          <a:blip r:embed="rId21"/>
          <a:stretch>
            <a:fillRect/>
          </a:stretch>
        </p:blipFill>
        <p:spPr>
          <a:xfrm>
            <a:off x="281353" y="6000772"/>
            <a:ext cx="2273064" cy="670553"/>
          </a:xfrm>
          <a:prstGeom prst="rect">
            <a:avLst/>
          </a:prstGeom>
        </p:spPr>
      </p:pic>
      <p:sp>
        <p:nvSpPr>
          <p:cNvPr id="7" name="TextBox 6"/>
          <p:cNvSpPr txBox="1"/>
          <p:nvPr userDrawn="1"/>
        </p:nvSpPr>
        <p:spPr>
          <a:xfrm>
            <a:off x="2598539" y="6384680"/>
            <a:ext cx="4360983" cy="276999"/>
          </a:xfrm>
          <a:prstGeom prst="rect">
            <a:avLst/>
          </a:prstGeom>
          <a:noFill/>
        </p:spPr>
        <p:txBody>
          <a:bodyPr wrap="square" rtlCol="0">
            <a:spAutoFit/>
          </a:bodyPr>
          <a:lstStyle/>
          <a:p>
            <a:r>
              <a:rPr lang="en-US" sz="1200" dirty="0">
                <a:solidFill>
                  <a:schemeClr val="bg2">
                    <a:lumMod val="75000"/>
                  </a:schemeClr>
                </a:solidFill>
              </a:rPr>
              <a:t>©2017 Network of Employers for Traffic Safety. All Rights Reserved.</a:t>
            </a:r>
          </a:p>
        </p:txBody>
      </p:sp>
    </p:spTree>
    <p:extLst>
      <p:ext uri="{BB962C8B-B14F-4D97-AF65-F5344CB8AC3E}">
        <p14:creationId xmlns:p14="http://schemas.microsoft.com/office/powerpoint/2010/main" val="4132686811"/>
      </p:ext>
    </p:extLst>
  </p:cSld>
  <p:clrMap bg1="lt1" tx1="dk1" bg2="lt2" tx2="dk2" accent1="accent1" accent2="accent2" accent3="accent3" accent4="accent4" accent5="accent5" accent6="accent6" hlink="hlink" folHlink="folHlink"/>
  <p:sldLayoutIdLst>
    <p:sldLayoutId id="2147483780" r:id="rId1"/>
    <p:sldLayoutId id="2147483778" r:id="rId2"/>
    <p:sldLayoutId id="2147483777" r:id="rId3"/>
    <p:sldLayoutId id="2147483779" r:id="rId4"/>
    <p:sldLayoutId id="2147483781" r:id="rId5"/>
    <p:sldLayoutId id="2147483782" r:id="rId6"/>
    <p:sldLayoutId id="2147483775"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688" r:id="rId19"/>
  </p:sldLayoutIdLst>
  <p:hf hdr="0" ftr="0" dt="0"/>
  <p:txStyles>
    <p:titleStyle>
      <a:lvl1pPr algn="ctr" defTabSz="685800" rtl="0" eaLnBrk="1" latinLnBrk="0" hangingPunct="1">
        <a:lnSpc>
          <a:spcPct val="90000"/>
        </a:lnSpc>
        <a:spcBef>
          <a:spcPct val="0"/>
        </a:spcBef>
        <a:buNone/>
        <a:defRPr sz="4800" kern="1200">
          <a:solidFill>
            <a:schemeClr val="accent3"/>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 y="2859088"/>
            <a:ext cx="8555038" cy="760412"/>
          </a:xfrm>
        </p:spPr>
        <p:txBody>
          <a:bodyPr/>
          <a:lstStyle/>
          <a:p>
            <a:pPr algn="l"/>
            <a:r>
              <a:rPr lang="en-US" sz="7200" dirty="0"/>
              <a:t>DRIVE FOCUSED.</a:t>
            </a:r>
            <a:br>
              <a:rPr lang="en-US" sz="7200" dirty="0"/>
            </a:br>
            <a:r>
              <a:rPr lang="en-US" sz="7200" dirty="0"/>
              <a:t>DRIVE SMART. </a:t>
            </a:r>
            <a:br>
              <a:rPr lang="en-US" sz="7200" dirty="0"/>
            </a:br>
            <a:r>
              <a:rPr lang="en-US" sz="7200" dirty="0"/>
              <a:t>GET HOME SAFELY.</a:t>
            </a:r>
            <a:endParaRPr lang="en-US" sz="7200" b="1" dirty="0"/>
          </a:p>
        </p:txBody>
      </p:sp>
    </p:spTree>
    <p:extLst>
      <p:ext uri="{BB962C8B-B14F-4D97-AF65-F5344CB8AC3E}">
        <p14:creationId xmlns:p14="http://schemas.microsoft.com/office/powerpoint/2010/main" val="214968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7 Action Steps Against Distraction</a:t>
            </a:r>
          </a:p>
        </p:txBody>
      </p:sp>
      <p:sp>
        <p:nvSpPr>
          <p:cNvPr id="7" name="Content Placeholder 6"/>
          <p:cNvSpPr>
            <a:spLocks noGrp="1"/>
          </p:cNvSpPr>
          <p:nvPr>
            <p:ph sz="half" idx="1"/>
          </p:nvPr>
        </p:nvSpPr>
        <p:spPr>
          <a:xfrm>
            <a:off x="281354" y="1509102"/>
            <a:ext cx="2215662" cy="4351338"/>
          </a:xfrm>
        </p:spPr>
        <p:txBody>
          <a:bodyPr>
            <a:normAutofit lnSpcReduction="10000"/>
          </a:bodyPr>
          <a:lstStyle/>
          <a:p>
            <a:pPr>
              <a:spcBef>
                <a:spcPts val="1200"/>
              </a:spcBef>
            </a:pPr>
            <a:r>
              <a:rPr lang="en-US" sz="28700" b="1" dirty="0">
                <a:solidFill>
                  <a:schemeClr val="accent2"/>
                </a:solidFill>
                <a:latin typeface="Calibri" panose="020F0502020204030204" pitchFamily="34" charset="0"/>
                <a:cs typeface="Calibri" panose="020F0502020204030204" pitchFamily="34" charset="0"/>
              </a:rPr>
              <a:t>1</a:t>
            </a:r>
          </a:p>
        </p:txBody>
      </p:sp>
      <p:sp>
        <p:nvSpPr>
          <p:cNvPr id="2" name="Content Placeholder 1">
            <a:extLst>
              <a:ext uri="{FF2B5EF4-FFF2-40B4-BE49-F238E27FC236}">
                <a16:creationId xmlns:a16="http://schemas.microsoft.com/office/drawing/2014/main" id="{D73E1951-4653-40FA-9223-5E6D9DC1D23F}"/>
              </a:ext>
            </a:extLst>
          </p:cNvPr>
          <p:cNvSpPr>
            <a:spLocks noGrp="1"/>
          </p:cNvSpPr>
          <p:nvPr>
            <p:ph sz="half" idx="2"/>
          </p:nvPr>
        </p:nvSpPr>
        <p:spPr>
          <a:xfrm>
            <a:off x="2940149" y="1509102"/>
            <a:ext cx="5896120" cy="4351338"/>
          </a:xfrm>
        </p:spPr>
        <p:txBody>
          <a:bodyPr/>
          <a:lstStyle/>
          <a:p>
            <a:r>
              <a:rPr lang="en-US" b="1" dirty="0">
                <a:latin typeface="Calibri" panose="020F0502020204030204" pitchFamily="34" charset="0"/>
                <a:cs typeface="Calibri" panose="020F0502020204030204" pitchFamily="34" charset="0"/>
              </a:rPr>
              <a:t>Avoid Temptation</a:t>
            </a:r>
          </a:p>
          <a:p>
            <a:r>
              <a:rPr lang="en-US" dirty="0"/>
              <a:t>Don’t talk or text on your phone. Turn it off while driving or place your device in the glove box or center console so it’s out of sight and out of mind.</a:t>
            </a:r>
          </a:p>
        </p:txBody>
      </p:sp>
    </p:spTree>
    <p:extLst>
      <p:ext uri="{BB962C8B-B14F-4D97-AF65-F5344CB8AC3E}">
        <p14:creationId xmlns:p14="http://schemas.microsoft.com/office/powerpoint/2010/main" val="25864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7 Action Steps Against Distraction</a:t>
            </a:r>
          </a:p>
        </p:txBody>
      </p:sp>
      <p:sp>
        <p:nvSpPr>
          <p:cNvPr id="7" name="Content Placeholder 6"/>
          <p:cNvSpPr>
            <a:spLocks noGrp="1"/>
          </p:cNvSpPr>
          <p:nvPr>
            <p:ph sz="half" idx="1"/>
          </p:nvPr>
        </p:nvSpPr>
        <p:spPr>
          <a:xfrm>
            <a:off x="281354" y="1509102"/>
            <a:ext cx="2215662" cy="4351338"/>
          </a:xfrm>
        </p:spPr>
        <p:txBody>
          <a:bodyPr>
            <a:normAutofit lnSpcReduction="10000"/>
          </a:bodyPr>
          <a:lstStyle/>
          <a:p>
            <a:pPr>
              <a:spcBef>
                <a:spcPts val="1200"/>
              </a:spcBef>
            </a:pPr>
            <a:r>
              <a:rPr lang="en-US" sz="28700" b="1" dirty="0">
                <a:solidFill>
                  <a:schemeClr val="accent2"/>
                </a:solidFill>
                <a:latin typeface="Calibri" panose="020F0502020204030204" pitchFamily="34" charset="0"/>
                <a:cs typeface="Calibri" panose="020F0502020204030204" pitchFamily="34" charset="0"/>
              </a:rPr>
              <a:t>2</a:t>
            </a:r>
          </a:p>
        </p:txBody>
      </p:sp>
      <p:sp>
        <p:nvSpPr>
          <p:cNvPr id="2" name="Content Placeholder 1">
            <a:extLst>
              <a:ext uri="{FF2B5EF4-FFF2-40B4-BE49-F238E27FC236}">
                <a16:creationId xmlns:a16="http://schemas.microsoft.com/office/drawing/2014/main" id="{D73E1951-4653-40FA-9223-5E6D9DC1D23F}"/>
              </a:ext>
            </a:extLst>
          </p:cNvPr>
          <p:cNvSpPr>
            <a:spLocks noGrp="1"/>
          </p:cNvSpPr>
          <p:nvPr>
            <p:ph sz="half" idx="2"/>
          </p:nvPr>
        </p:nvSpPr>
        <p:spPr>
          <a:xfrm>
            <a:off x="2940149" y="1509102"/>
            <a:ext cx="5896120" cy="4351338"/>
          </a:xfrm>
        </p:spPr>
        <p:txBody>
          <a:bodyPr/>
          <a:lstStyle/>
          <a:p>
            <a:r>
              <a:rPr lang="en-US" b="1" dirty="0">
                <a:latin typeface="Calibri" panose="020F0502020204030204" pitchFamily="34" charset="0"/>
                <a:cs typeface="Calibri" panose="020F0502020204030204" pitchFamily="34" charset="0"/>
              </a:rPr>
              <a:t>Vary Your Route </a:t>
            </a:r>
          </a:p>
          <a:p>
            <a:r>
              <a:rPr lang="en-US" dirty="0"/>
              <a:t>When possible, take a different route so routine trips like commuting to and from work don’t become mundane.</a:t>
            </a:r>
          </a:p>
        </p:txBody>
      </p:sp>
    </p:spTree>
    <p:extLst>
      <p:ext uri="{BB962C8B-B14F-4D97-AF65-F5344CB8AC3E}">
        <p14:creationId xmlns:p14="http://schemas.microsoft.com/office/powerpoint/2010/main" val="729473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7 Action Steps Against Distraction</a:t>
            </a:r>
          </a:p>
        </p:txBody>
      </p:sp>
      <p:sp>
        <p:nvSpPr>
          <p:cNvPr id="7" name="Content Placeholder 6"/>
          <p:cNvSpPr>
            <a:spLocks noGrp="1"/>
          </p:cNvSpPr>
          <p:nvPr>
            <p:ph sz="half" idx="1"/>
          </p:nvPr>
        </p:nvSpPr>
        <p:spPr>
          <a:xfrm>
            <a:off x="281354" y="1509102"/>
            <a:ext cx="2215662" cy="4351338"/>
          </a:xfrm>
        </p:spPr>
        <p:txBody>
          <a:bodyPr>
            <a:normAutofit lnSpcReduction="10000"/>
          </a:bodyPr>
          <a:lstStyle/>
          <a:p>
            <a:pPr>
              <a:spcBef>
                <a:spcPts val="1200"/>
              </a:spcBef>
            </a:pPr>
            <a:r>
              <a:rPr lang="en-US" sz="28700" b="1" dirty="0">
                <a:solidFill>
                  <a:schemeClr val="accent2"/>
                </a:solidFill>
                <a:latin typeface="Calibri" panose="020F0502020204030204" pitchFamily="34" charset="0"/>
                <a:cs typeface="Calibri" panose="020F0502020204030204" pitchFamily="34" charset="0"/>
              </a:rPr>
              <a:t>3</a:t>
            </a:r>
          </a:p>
        </p:txBody>
      </p:sp>
      <p:sp>
        <p:nvSpPr>
          <p:cNvPr id="2" name="Content Placeholder 1">
            <a:extLst>
              <a:ext uri="{FF2B5EF4-FFF2-40B4-BE49-F238E27FC236}">
                <a16:creationId xmlns:a16="http://schemas.microsoft.com/office/drawing/2014/main" id="{D73E1951-4653-40FA-9223-5E6D9DC1D23F}"/>
              </a:ext>
            </a:extLst>
          </p:cNvPr>
          <p:cNvSpPr>
            <a:spLocks noGrp="1"/>
          </p:cNvSpPr>
          <p:nvPr>
            <p:ph sz="half" idx="2"/>
          </p:nvPr>
        </p:nvSpPr>
        <p:spPr>
          <a:xfrm>
            <a:off x="2940149" y="1509102"/>
            <a:ext cx="5896120" cy="4351338"/>
          </a:xfrm>
        </p:spPr>
        <p:txBody>
          <a:bodyPr/>
          <a:lstStyle/>
          <a:p>
            <a:r>
              <a:rPr lang="en-US" b="1" dirty="0">
                <a:latin typeface="Calibri" panose="020F0502020204030204" pitchFamily="34" charset="0"/>
                <a:cs typeface="Calibri" panose="020F0502020204030204" pitchFamily="34" charset="0"/>
              </a:rPr>
              <a:t>Keep Your Eyes Moving</a:t>
            </a:r>
          </a:p>
          <a:p>
            <a:r>
              <a:rPr lang="en-US" dirty="0"/>
              <a:t>Make a full mirror sweep with your eyes every 5-6 seconds to stay alert and ward off allowing your mind to wander.</a:t>
            </a:r>
          </a:p>
        </p:txBody>
      </p:sp>
    </p:spTree>
    <p:extLst>
      <p:ext uri="{BB962C8B-B14F-4D97-AF65-F5344CB8AC3E}">
        <p14:creationId xmlns:p14="http://schemas.microsoft.com/office/powerpoint/2010/main" val="164254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7 Action Steps Against Distraction</a:t>
            </a:r>
          </a:p>
        </p:txBody>
      </p:sp>
      <p:sp>
        <p:nvSpPr>
          <p:cNvPr id="7" name="Content Placeholder 6"/>
          <p:cNvSpPr>
            <a:spLocks noGrp="1"/>
          </p:cNvSpPr>
          <p:nvPr>
            <p:ph sz="half" idx="1"/>
          </p:nvPr>
        </p:nvSpPr>
        <p:spPr>
          <a:xfrm>
            <a:off x="281354" y="1509102"/>
            <a:ext cx="2215662" cy="4351338"/>
          </a:xfrm>
        </p:spPr>
        <p:txBody>
          <a:bodyPr>
            <a:normAutofit lnSpcReduction="10000"/>
          </a:bodyPr>
          <a:lstStyle/>
          <a:p>
            <a:pPr>
              <a:spcBef>
                <a:spcPts val="1200"/>
              </a:spcBef>
            </a:pPr>
            <a:r>
              <a:rPr lang="en-US" sz="28700" b="1" dirty="0">
                <a:solidFill>
                  <a:schemeClr val="accent2"/>
                </a:solidFill>
                <a:latin typeface="Calibri" panose="020F0502020204030204" pitchFamily="34" charset="0"/>
                <a:cs typeface="Calibri" panose="020F0502020204030204" pitchFamily="34" charset="0"/>
              </a:rPr>
              <a:t>4</a:t>
            </a:r>
          </a:p>
        </p:txBody>
      </p:sp>
      <p:sp>
        <p:nvSpPr>
          <p:cNvPr id="2" name="Content Placeholder 1">
            <a:extLst>
              <a:ext uri="{FF2B5EF4-FFF2-40B4-BE49-F238E27FC236}">
                <a16:creationId xmlns:a16="http://schemas.microsoft.com/office/drawing/2014/main" id="{D73E1951-4653-40FA-9223-5E6D9DC1D23F}"/>
              </a:ext>
            </a:extLst>
          </p:cNvPr>
          <p:cNvSpPr>
            <a:spLocks noGrp="1"/>
          </p:cNvSpPr>
          <p:nvPr>
            <p:ph sz="half" idx="2"/>
          </p:nvPr>
        </p:nvSpPr>
        <p:spPr>
          <a:xfrm>
            <a:off x="2940149" y="1509102"/>
            <a:ext cx="5896120" cy="4351338"/>
          </a:xfrm>
        </p:spPr>
        <p:txBody>
          <a:bodyPr>
            <a:normAutofit fontScale="92500"/>
          </a:bodyPr>
          <a:lstStyle/>
          <a:p>
            <a:r>
              <a:rPr lang="en-US" b="1" dirty="0">
                <a:latin typeface="Calibri" panose="020F0502020204030204" pitchFamily="34" charset="0"/>
                <a:cs typeface="Calibri" panose="020F0502020204030204" pitchFamily="34" charset="0"/>
              </a:rPr>
              <a:t>Keep A Safe Following Distance</a:t>
            </a:r>
          </a:p>
          <a:p>
            <a:r>
              <a:rPr lang="en-US" dirty="0"/>
              <a:t>Driver training experts suggest a following distance of 3-4 seconds in good weather—more in inclement weather. The 3-4-second following rule increases visibility and gives more time to react to what’s happening in front of you, reducing risk to you and your passengers.</a:t>
            </a:r>
          </a:p>
        </p:txBody>
      </p:sp>
    </p:spTree>
    <p:extLst>
      <p:ext uri="{BB962C8B-B14F-4D97-AF65-F5344CB8AC3E}">
        <p14:creationId xmlns:p14="http://schemas.microsoft.com/office/powerpoint/2010/main" val="268415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7 Action Steps Against Distraction</a:t>
            </a:r>
          </a:p>
        </p:txBody>
      </p:sp>
      <p:sp>
        <p:nvSpPr>
          <p:cNvPr id="7" name="Content Placeholder 6"/>
          <p:cNvSpPr>
            <a:spLocks noGrp="1"/>
          </p:cNvSpPr>
          <p:nvPr>
            <p:ph sz="half" idx="1"/>
          </p:nvPr>
        </p:nvSpPr>
        <p:spPr>
          <a:xfrm>
            <a:off x="281354" y="1509102"/>
            <a:ext cx="2215662" cy="4351338"/>
          </a:xfrm>
        </p:spPr>
        <p:txBody>
          <a:bodyPr>
            <a:normAutofit lnSpcReduction="10000"/>
          </a:bodyPr>
          <a:lstStyle/>
          <a:p>
            <a:pPr>
              <a:spcBef>
                <a:spcPts val="1200"/>
              </a:spcBef>
            </a:pPr>
            <a:r>
              <a:rPr lang="en-US" sz="28700" b="1" dirty="0">
                <a:solidFill>
                  <a:schemeClr val="accent2"/>
                </a:solidFill>
                <a:latin typeface="Calibri" panose="020F0502020204030204" pitchFamily="34" charset="0"/>
                <a:cs typeface="Calibri" panose="020F0502020204030204" pitchFamily="34" charset="0"/>
              </a:rPr>
              <a:t>5</a:t>
            </a:r>
          </a:p>
        </p:txBody>
      </p:sp>
      <p:sp>
        <p:nvSpPr>
          <p:cNvPr id="2" name="Content Placeholder 1">
            <a:extLst>
              <a:ext uri="{FF2B5EF4-FFF2-40B4-BE49-F238E27FC236}">
                <a16:creationId xmlns:a16="http://schemas.microsoft.com/office/drawing/2014/main" id="{D73E1951-4653-40FA-9223-5E6D9DC1D23F}"/>
              </a:ext>
            </a:extLst>
          </p:cNvPr>
          <p:cNvSpPr>
            <a:spLocks noGrp="1"/>
          </p:cNvSpPr>
          <p:nvPr>
            <p:ph sz="half" idx="2"/>
          </p:nvPr>
        </p:nvSpPr>
        <p:spPr>
          <a:xfrm>
            <a:off x="2940149" y="1509102"/>
            <a:ext cx="5896120" cy="4351338"/>
          </a:xfrm>
        </p:spPr>
        <p:txBody>
          <a:bodyPr/>
          <a:lstStyle/>
          <a:p>
            <a:r>
              <a:rPr lang="en-US" b="1" dirty="0">
                <a:latin typeface="Calibri" panose="020F0502020204030204" pitchFamily="34" charset="0"/>
                <a:cs typeface="Calibri" panose="020F0502020204030204" pitchFamily="34" charset="0"/>
              </a:rPr>
              <a:t>Clear Your Mind</a:t>
            </a:r>
          </a:p>
          <a:p>
            <a:r>
              <a:rPr lang="en-US" dirty="0"/>
              <a:t>You cannot focus on driving if your mind is on work or family pressure or your to-do list. Take a moment before you drive to get your mind focused on the task at hand—getting to your destination safely.</a:t>
            </a:r>
          </a:p>
        </p:txBody>
      </p:sp>
    </p:spTree>
    <p:extLst>
      <p:ext uri="{BB962C8B-B14F-4D97-AF65-F5344CB8AC3E}">
        <p14:creationId xmlns:p14="http://schemas.microsoft.com/office/powerpoint/2010/main" val="110933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7 Action Steps Against Distraction</a:t>
            </a:r>
          </a:p>
        </p:txBody>
      </p:sp>
      <p:sp>
        <p:nvSpPr>
          <p:cNvPr id="7" name="Content Placeholder 6"/>
          <p:cNvSpPr>
            <a:spLocks noGrp="1"/>
          </p:cNvSpPr>
          <p:nvPr>
            <p:ph sz="half" idx="1"/>
          </p:nvPr>
        </p:nvSpPr>
        <p:spPr>
          <a:xfrm>
            <a:off x="281354" y="1509102"/>
            <a:ext cx="2215662" cy="4351338"/>
          </a:xfrm>
        </p:spPr>
        <p:txBody>
          <a:bodyPr>
            <a:normAutofit lnSpcReduction="10000"/>
          </a:bodyPr>
          <a:lstStyle/>
          <a:p>
            <a:pPr>
              <a:spcBef>
                <a:spcPts val="1200"/>
              </a:spcBef>
            </a:pPr>
            <a:r>
              <a:rPr lang="en-US" sz="28700" b="1" dirty="0">
                <a:solidFill>
                  <a:schemeClr val="accent2"/>
                </a:solidFill>
                <a:latin typeface="Calibri" panose="020F0502020204030204" pitchFamily="34" charset="0"/>
                <a:cs typeface="Calibri" panose="020F0502020204030204" pitchFamily="34" charset="0"/>
              </a:rPr>
              <a:t>6</a:t>
            </a:r>
          </a:p>
        </p:txBody>
      </p:sp>
      <p:sp>
        <p:nvSpPr>
          <p:cNvPr id="2" name="Content Placeholder 1">
            <a:extLst>
              <a:ext uri="{FF2B5EF4-FFF2-40B4-BE49-F238E27FC236}">
                <a16:creationId xmlns:a16="http://schemas.microsoft.com/office/drawing/2014/main" id="{D73E1951-4653-40FA-9223-5E6D9DC1D23F}"/>
              </a:ext>
            </a:extLst>
          </p:cNvPr>
          <p:cNvSpPr>
            <a:spLocks noGrp="1"/>
          </p:cNvSpPr>
          <p:nvPr>
            <p:ph sz="half" idx="2"/>
          </p:nvPr>
        </p:nvSpPr>
        <p:spPr>
          <a:xfrm>
            <a:off x="2940149" y="1509102"/>
            <a:ext cx="5896120" cy="4351338"/>
          </a:xfrm>
        </p:spPr>
        <p:txBody>
          <a:bodyPr/>
          <a:lstStyle/>
          <a:p>
            <a:r>
              <a:rPr lang="en-US" b="1" dirty="0">
                <a:latin typeface="Calibri" panose="020F0502020204030204" pitchFamily="34" charset="0"/>
                <a:cs typeface="Calibri" panose="020F0502020204030204" pitchFamily="34" charset="0"/>
              </a:rPr>
              <a:t>Have a Plan</a:t>
            </a:r>
          </a:p>
          <a:p>
            <a:r>
              <a:rPr lang="en-US" dirty="0"/>
              <a:t>Don’t wait until you are driving to plan and become familiar with your route. Use navigation devices with voice directions and set them prior to pulling out.</a:t>
            </a:r>
          </a:p>
        </p:txBody>
      </p:sp>
    </p:spTree>
    <p:extLst>
      <p:ext uri="{BB962C8B-B14F-4D97-AF65-F5344CB8AC3E}">
        <p14:creationId xmlns:p14="http://schemas.microsoft.com/office/powerpoint/2010/main" val="219065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7 Action Steps Against Distraction</a:t>
            </a:r>
          </a:p>
        </p:txBody>
      </p:sp>
      <p:sp>
        <p:nvSpPr>
          <p:cNvPr id="7" name="Content Placeholder 6"/>
          <p:cNvSpPr>
            <a:spLocks noGrp="1"/>
          </p:cNvSpPr>
          <p:nvPr>
            <p:ph sz="half" idx="1"/>
          </p:nvPr>
        </p:nvSpPr>
        <p:spPr>
          <a:xfrm>
            <a:off x="281354" y="1509102"/>
            <a:ext cx="2215662" cy="4351338"/>
          </a:xfrm>
        </p:spPr>
        <p:txBody>
          <a:bodyPr>
            <a:normAutofit lnSpcReduction="10000"/>
          </a:bodyPr>
          <a:lstStyle/>
          <a:p>
            <a:pPr>
              <a:spcBef>
                <a:spcPts val="1200"/>
              </a:spcBef>
            </a:pPr>
            <a:r>
              <a:rPr lang="en-US" sz="28700" b="1" dirty="0">
                <a:solidFill>
                  <a:schemeClr val="accent2"/>
                </a:solidFill>
                <a:latin typeface="Calibri" panose="020F0502020204030204" pitchFamily="34" charset="0"/>
                <a:cs typeface="Calibri" panose="020F0502020204030204" pitchFamily="34" charset="0"/>
              </a:rPr>
              <a:t>7</a:t>
            </a:r>
          </a:p>
        </p:txBody>
      </p:sp>
      <p:sp>
        <p:nvSpPr>
          <p:cNvPr id="2" name="Content Placeholder 1">
            <a:extLst>
              <a:ext uri="{FF2B5EF4-FFF2-40B4-BE49-F238E27FC236}">
                <a16:creationId xmlns:a16="http://schemas.microsoft.com/office/drawing/2014/main" id="{D73E1951-4653-40FA-9223-5E6D9DC1D23F}"/>
              </a:ext>
            </a:extLst>
          </p:cNvPr>
          <p:cNvSpPr>
            <a:spLocks noGrp="1"/>
          </p:cNvSpPr>
          <p:nvPr>
            <p:ph sz="half" idx="2"/>
          </p:nvPr>
        </p:nvSpPr>
        <p:spPr>
          <a:xfrm>
            <a:off x="2940149" y="1509102"/>
            <a:ext cx="5896120" cy="4351338"/>
          </a:xfrm>
        </p:spPr>
        <p:txBody>
          <a:bodyPr>
            <a:normAutofit lnSpcReduction="10000"/>
          </a:bodyPr>
          <a:lstStyle/>
          <a:p>
            <a:r>
              <a:rPr lang="en-US" b="1" dirty="0">
                <a:latin typeface="Calibri" panose="020F0502020204030204" pitchFamily="34" charset="0"/>
                <a:cs typeface="Calibri" panose="020F0502020204030204" pitchFamily="34" charset="0"/>
              </a:rPr>
              <a:t>Help Others Help Themselves</a:t>
            </a:r>
          </a:p>
          <a:p>
            <a:r>
              <a:rPr lang="en-US" dirty="0"/>
              <a:t>Make it a practice when you call someone’s cell phone to ask if they are driving. If the answer is “yes,” take it upon yourself to call back later or ask them to return your call when they’ve reached their destination. And never text someone you know to be driving.</a:t>
            </a:r>
          </a:p>
        </p:txBody>
      </p:sp>
    </p:spTree>
    <p:extLst>
      <p:ext uri="{BB962C8B-B14F-4D97-AF65-F5344CB8AC3E}">
        <p14:creationId xmlns:p14="http://schemas.microsoft.com/office/powerpoint/2010/main" val="120139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 y="2303415"/>
            <a:ext cx="8555038" cy="760412"/>
          </a:xfrm>
        </p:spPr>
        <p:txBody>
          <a:bodyPr/>
          <a:lstStyle/>
          <a:p>
            <a:pPr algn="l"/>
            <a:r>
              <a:rPr lang="en-US" sz="7200" dirty="0"/>
              <a:t>Let it begin with you.</a:t>
            </a:r>
            <a:br>
              <a:rPr lang="en-US" sz="7200" dirty="0"/>
            </a:br>
            <a:r>
              <a:rPr lang="en-US" sz="7200" b="1" dirty="0"/>
              <a:t>DRIVE FOCUSED.</a:t>
            </a:r>
            <a:br>
              <a:rPr lang="en-US" sz="7200" b="1" dirty="0"/>
            </a:br>
            <a:r>
              <a:rPr lang="en-US" sz="7200" b="1" dirty="0"/>
              <a:t>DRIVE SMART. </a:t>
            </a:r>
            <a:br>
              <a:rPr lang="en-US" sz="7200" b="1" dirty="0"/>
            </a:br>
            <a:r>
              <a:rPr lang="en-US" sz="7200" b="1" dirty="0"/>
              <a:t>GET HOME SAFELY.</a:t>
            </a:r>
          </a:p>
        </p:txBody>
      </p:sp>
      <p:sp>
        <p:nvSpPr>
          <p:cNvPr id="3" name="Rectangle 2"/>
          <p:cNvSpPr/>
          <p:nvPr/>
        </p:nvSpPr>
        <p:spPr>
          <a:xfrm>
            <a:off x="182880" y="5091545"/>
            <a:ext cx="2790700" cy="461665"/>
          </a:xfrm>
          <a:prstGeom prst="rect">
            <a:avLst/>
          </a:prstGeom>
        </p:spPr>
        <p:txBody>
          <a:bodyPr wrap="none">
            <a:spAutoFit/>
          </a:bodyPr>
          <a:lstStyle/>
          <a:p>
            <a:r>
              <a:rPr lang="en-US" sz="2400" dirty="0">
                <a:solidFill>
                  <a:schemeClr val="tx2"/>
                </a:solidFill>
              </a:rPr>
              <a:t>www.trafficsafety.org</a:t>
            </a:r>
          </a:p>
        </p:txBody>
      </p:sp>
    </p:spTree>
    <p:extLst>
      <p:ext uri="{BB962C8B-B14F-4D97-AF65-F5344CB8AC3E}">
        <p14:creationId xmlns:p14="http://schemas.microsoft.com/office/powerpoint/2010/main" val="276965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Distracted Driving?</a:t>
            </a:r>
          </a:p>
        </p:txBody>
      </p:sp>
      <p:sp>
        <p:nvSpPr>
          <p:cNvPr id="8" name="Content Placeholder 7"/>
          <p:cNvSpPr>
            <a:spLocks noGrp="1"/>
          </p:cNvSpPr>
          <p:nvPr>
            <p:ph idx="1"/>
          </p:nvPr>
        </p:nvSpPr>
        <p:spPr/>
        <p:txBody>
          <a:bodyPr>
            <a:normAutofit/>
          </a:bodyPr>
          <a:lstStyle/>
          <a:p>
            <a:r>
              <a:rPr lang="en-US" sz="4800" dirty="0"/>
              <a:t>Distraction occurs when drivers divert their attention from the driving task to focus on some other activity.</a:t>
            </a:r>
          </a:p>
        </p:txBody>
      </p:sp>
    </p:spTree>
    <p:extLst>
      <p:ext uri="{BB962C8B-B14F-4D97-AF65-F5344CB8AC3E}">
        <p14:creationId xmlns:p14="http://schemas.microsoft.com/office/powerpoint/2010/main" val="165673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Distracted Driving?</a:t>
            </a:r>
          </a:p>
        </p:txBody>
      </p:sp>
      <p:pic>
        <p:nvPicPr>
          <p:cNvPr id="6" name="Content Placeholder 5">
            <a:extLst>
              <a:ext uri="{FF2B5EF4-FFF2-40B4-BE49-F238E27FC236}">
                <a16:creationId xmlns:a16="http://schemas.microsoft.com/office/drawing/2014/main" id="{A2607795-95FE-4F89-B385-8D575544ECC8}"/>
              </a:ext>
            </a:extLst>
          </p:cNvPr>
          <p:cNvPicPr>
            <a:picLocks noGrp="1" noChangeAspect="1"/>
          </p:cNvPicPr>
          <p:nvPr>
            <p:ph sz="half" idx="1"/>
          </p:nvPr>
        </p:nvPicPr>
        <p:blipFill>
          <a:blip r:embed="rId2"/>
          <a:stretch>
            <a:fillRect/>
          </a:stretch>
        </p:blipFill>
        <p:spPr>
          <a:xfrm>
            <a:off x="753362" y="2432626"/>
            <a:ext cx="2286000" cy="2368033"/>
          </a:xfrm>
        </p:spPr>
      </p:pic>
      <p:sp>
        <p:nvSpPr>
          <p:cNvPr id="4" name="Content Placeholder 3">
            <a:extLst>
              <a:ext uri="{FF2B5EF4-FFF2-40B4-BE49-F238E27FC236}">
                <a16:creationId xmlns:a16="http://schemas.microsoft.com/office/drawing/2014/main" id="{FD1D8FC1-540D-46D1-92C9-773809CBC557}"/>
              </a:ext>
            </a:extLst>
          </p:cNvPr>
          <p:cNvSpPr>
            <a:spLocks noGrp="1"/>
          </p:cNvSpPr>
          <p:nvPr>
            <p:ph sz="half" idx="2"/>
          </p:nvPr>
        </p:nvSpPr>
        <p:spPr/>
        <p:txBody>
          <a:bodyPr/>
          <a:lstStyle/>
          <a:p>
            <a:r>
              <a:rPr lang="en-US" b="1" dirty="0"/>
              <a:t>Visual Distraction</a:t>
            </a:r>
          </a:p>
          <a:p>
            <a:r>
              <a:rPr lang="en-US" dirty="0"/>
              <a:t>Reading a text message, looking up directions, “rubber necking” (i.e., craning one’s neck to get a better view) at a crash site</a:t>
            </a:r>
          </a:p>
        </p:txBody>
      </p:sp>
    </p:spTree>
    <p:extLst>
      <p:ext uri="{BB962C8B-B14F-4D97-AF65-F5344CB8AC3E}">
        <p14:creationId xmlns:p14="http://schemas.microsoft.com/office/powerpoint/2010/main" val="269258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Distracted Driving?</a:t>
            </a:r>
          </a:p>
        </p:txBody>
      </p:sp>
      <p:pic>
        <p:nvPicPr>
          <p:cNvPr id="6" name="Content Placeholder 5">
            <a:extLst>
              <a:ext uri="{FF2B5EF4-FFF2-40B4-BE49-F238E27FC236}">
                <a16:creationId xmlns:a16="http://schemas.microsoft.com/office/drawing/2014/main" id="{80227FA9-5793-46FF-A6A8-C532A0801E72}"/>
              </a:ext>
            </a:extLst>
          </p:cNvPr>
          <p:cNvPicPr>
            <a:picLocks noGrp="1" noChangeAspect="1"/>
          </p:cNvPicPr>
          <p:nvPr>
            <p:ph sz="half" idx="1"/>
          </p:nvPr>
        </p:nvPicPr>
        <p:blipFill>
          <a:blip r:embed="rId2"/>
          <a:stretch>
            <a:fillRect/>
          </a:stretch>
        </p:blipFill>
        <p:spPr>
          <a:xfrm>
            <a:off x="912512" y="2541771"/>
            <a:ext cx="2286000" cy="2286000"/>
          </a:xfrm>
        </p:spPr>
      </p:pic>
      <p:sp>
        <p:nvSpPr>
          <p:cNvPr id="4" name="Content Placeholder 3">
            <a:extLst>
              <a:ext uri="{FF2B5EF4-FFF2-40B4-BE49-F238E27FC236}">
                <a16:creationId xmlns:a16="http://schemas.microsoft.com/office/drawing/2014/main" id="{FFC39272-B889-41B9-81C3-983694D3C3FD}"/>
              </a:ext>
            </a:extLst>
          </p:cNvPr>
          <p:cNvSpPr>
            <a:spLocks noGrp="1"/>
          </p:cNvSpPr>
          <p:nvPr>
            <p:ph sz="half" idx="2"/>
          </p:nvPr>
        </p:nvSpPr>
        <p:spPr/>
        <p:txBody>
          <a:bodyPr/>
          <a:lstStyle/>
          <a:p>
            <a:r>
              <a:rPr lang="en-US" b="1" dirty="0"/>
              <a:t>Manual Distraction</a:t>
            </a:r>
          </a:p>
          <a:p>
            <a:r>
              <a:rPr lang="en-US" dirty="0"/>
              <a:t>Reaching for things inside the vehicle, using a hand-held device, adjusting the radio, eating or drinking, applying makeup</a:t>
            </a:r>
          </a:p>
        </p:txBody>
      </p:sp>
    </p:spTree>
    <p:extLst>
      <p:ext uri="{BB962C8B-B14F-4D97-AF65-F5344CB8AC3E}">
        <p14:creationId xmlns:p14="http://schemas.microsoft.com/office/powerpoint/2010/main" val="68199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Distracted Driving?</a:t>
            </a:r>
          </a:p>
        </p:txBody>
      </p:sp>
      <p:pic>
        <p:nvPicPr>
          <p:cNvPr id="6" name="Content Placeholder 5">
            <a:extLst>
              <a:ext uri="{FF2B5EF4-FFF2-40B4-BE49-F238E27FC236}">
                <a16:creationId xmlns:a16="http://schemas.microsoft.com/office/drawing/2014/main" id="{F1DADDC5-89F9-439A-8700-825C66EABAB0}"/>
              </a:ext>
            </a:extLst>
          </p:cNvPr>
          <p:cNvPicPr>
            <a:picLocks noGrp="1" noChangeAspect="1"/>
          </p:cNvPicPr>
          <p:nvPr>
            <p:ph sz="half" idx="1"/>
          </p:nvPr>
        </p:nvPicPr>
        <p:blipFill>
          <a:blip r:embed="rId2"/>
          <a:stretch>
            <a:fillRect/>
          </a:stretch>
        </p:blipFill>
        <p:spPr>
          <a:xfrm>
            <a:off x="1014785" y="2705332"/>
            <a:ext cx="2286000" cy="1958878"/>
          </a:xfrm>
        </p:spPr>
      </p:pic>
      <p:sp>
        <p:nvSpPr>
          <p:cNvPr id="4" name="Content Placeholder 3">
            <a:extLst>
              <a:ext uri="{FF2B5EF4-FFF2-40B4-BE49-F238E27FC236}">
                <a16:creationId xmlns:a16="http://schemas.microsoft.com/office/drawing/2014/main" id="{F7BC3454-72DB-4D8C-8807-7B4712CD1948}"/>
              </a:ext>
            </a:extLst>
          </p:cNvPr>
          <p:cNvSpPr>
            <a:spLocks noGrp="1"/>
          </p:cNvSpPr>
          <p:nvPr>
            <p:ph sz="half" idx="2"/>
          </p:nvPr>
        </p:nvSpPr>
        <p:spPr/>
        <p:txBody>
          <a:bodyPr/>
          <a:lstStyle/>
          <a:p>
            <a:r>
              <a:rPr lang="en-US" b="1" dirty="0"/>
              <a:t>Cognitive Distraction</a:t>
            </a:r>
          </a:p>
          <a:p>
            <a:r>
              <a:rPr lang="en-US" dirty="0"/>
              <a:t>Talking on the phone, arguing with a passenger, thinking about your next appointment</a:t>
            </a:r>
          </a:p>
        </p:txBody>
      </p:sp>
    </p:spTree>
    <p:extLst>
      <p:ext uri="{BB962C8B-B14F-4D97-AF65-F5344CB8AC3E}">
        <p14:creationId xmlns:p14="http://schemas.microsoft.com/office/powerpoint/2010/main" val="371501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0D85-DCBF-4234-B9FC-BEDB9051C5D5}"/>
              </a:ext>
            </a:extLst>
          </p:cNvPr>
          <p:cNvSpPr>
            <a:spLocks noGrp="1"/>
          </p:cNvSpPr>
          <p:nvPr>
            <p:ph type="title"/>
          </p:nvPr>
        </p:nvSpPr>
        <p:spPr/>
        <p:txBody>
          <a:bodyPr/>
          <a:lstStyle/>
          <a:p>
            <a:r>
              <a:rPr lang="en-US" dirty="0"/>
              <a:t>There is a Disconnect</a:t>
            </a:r>
          </a:p>
        </p:txBody>
      </p:sp>
      <p:sp>
        <p:nvSpPr>
          <p:cNvPr id="4" name="Content Placeholder 3">
            <a:extLst>
              <a:ext uri="{FF2B5EF4-FFF2-40B4-BE49-F238E27FC236}">
                <a16:creationId xmlns:a16="http://schemas.microsoft.com/office/drawing/2014/main" id="{94EFD315-68EC-4C3C-A44A-EEC58C41E736}"/>
              </a:ext>
            </a:extLst>
          </p:cNvPr>
          <p:cNvSpPr>
            <a:spLocks noGrp="1"/>
          </p:cNvSpPr>
          <p:nvPr>
            <p:ph idx="1"/>
          </p:nvPr>
        </p:nvSpPr>
        <p:spPr>
          <a:xfrm>
            <a:off x="281353" y="1473935"/>
            <a:ext cx="8554915" cy="1615494"/>
          </a:xfrm>
        </p:spPr>
        <p:txBody>
          <a:bodyPr/>
          <a:lstStyle/>
          <a:p>
            <a:r>
              <a:rPr lang="en-US" dirty="0"/>
              <a:t>Despite all the research indicating that any form of mobile phone use is unsafe while driving, in a large AAA survey of drivers:</a:t>
            </a:r>
          </a:p>
        </p:txBody>
      </p:sp>
      <p:pic>
        <p:nvPicPr>
          <p:cNvPr id="7" name="Picture 6">
            <a:extLst>
              <a:ext uri="{FF2B5EF4-FFF2-40B4-BE49-F238E27FC236}">
                <a16:creationId xmlns:a16="http://schemas.microsoft.com/office/drawing/2014/main" id="{E5258657-AEEE-48CD-B22D-3ED0A34953A1}"/>
              </a:ext>
            </a:extLst>
          </p:cNvPr>
          <p:cNvPicPr>
            <a:picLocks noChangeAspect="1"/>
          </p:cNvPicPr>
          <p:nvPr/>
        </p:nvPicPr>
        <p:blipFill>
          <a:blip r:embed="rId2"/>
          <a:stretch>
            <a:fillRect/>
          </a:stretch>
        </p:blipFill>
        <p:spPr>
          <a:xfrm>
            <a:off x="4663759" y="3352673"/>
            <a:ext cx="1828800" cy="1828800"/>
          </a:xfrm>
          <a:prstGeom prst="rect">
            <a:avLst/>
          </a:prstGeom>
        </p:spPr>
      </p:pic>
      <p:pic>
        <p:nvPicPr>
          <p:cNvPr id="9" name="Picture 8">
            <a:extLst>
              <a:ext uri="{FF2B5EF4-FFF2-40B4-BE49-F238E27FC236}">
                <a16:creationId xmlns:a16="http://schemas.microsoft.com/office/drawing/2014/main" id="{0E441F02-5353-476E-83B6-E4A990327551}"/>
              </a:ext>
            </a:extLst>
          </p:cNvPr>
          <p:cNvPicPr>
            <a:picLocks noChangeAspect="1"/>
          </p:cNvPicPr>
          <p:nvPr/>
        </p:nvPicPr>
        <p:blipFill>
          <a:blip r:embed="rId3"/>
          <a:stretch>
            <a:fillRect/>
          </a:stretch>
        </p:blipFill>
        <p:spPr>
          <a:xfrm>
            <a:off x="281353" y="3357977"/>
            <a:ext cx="1828800" cy="1828800"/>
          </a:xfrm>
          <a:prstGeom prst="rect">
            <a:avLst/>
          </a:prstGeom>
        </p:spPr>
      </p:pic>
      <p:sp>
        <p:nvSpPr>
          <p:cNvPr id="10" name="TextBox 9">
            <a:extLst>
              <a:ext uri="{FF2B5EF4-FFF2-40B4-BE49-F238E27FC236}">
                <a16:creationId xmlns:a16="http://schemas.microsoft.com/office/drawing/2014/main" id="{BB5C7BE8-35AA-417E-A394-61F5C633EAD7}"/>
              </a:ext>
            </a:extLst>
          </p:cNvPr>
          <p:cNvSpPr txBox="1"/>
          <p:nvPr/>
        </p:nvSpPr>
        <p:spPr>
          <a:xfrm>
            <a:off x="2215102" y="3981144"/>
            <a:ext cx="2299318" cy="1200329"/>
          </a:xfrm>
          <a:prstGeom prst="rect">
            <a:avLst/>
          </a:prstGeom>
          <a:noFill/>
        </p:spPr>
        <p:txBody>
          <a:bodyPr wrap="square" rtlCol="0">
            <a:spAutoFit/>
          </a:bodyPr>
          <a:lstStyle/>
          <a:p>
            <a:r>
              <a:rPr lang="en-US" sz="2400" dirty="0"/>
              <a:t>2/3 say using a hand-held phone is unacceptable</a:t>
            </a:r>
          </a:p>
        </p:txBody>
      </p:sp>
      <p:sp>
        <p:nvSpPr>
          <p:cNvPr id="11" name="TextBox 10">
            <a:extLst>
              <a:ext uri="{FF2B5EF4-FFF2-40B4-BE49-F238E27FC236}">
                <a16:creationId xmlns:a16="http://schemas.microsoft.com/office/drawing/2014/main" id="{0E9104AA-ED3D-4DBD-BCBD-5E12B7670AE9}"/>
              </a:ext>
            </a:extLst>
          </p:cNvPr>
          <p:cNvSpPr txBox="1"/>
          <p:nvPr/>
        </p:nvSpPr>
        <p:spPr>
          <a:xfrm>
            <a:off x="6597508" y="3981143"/>
            <a:ext cx="2448657" cy="1200329"/>
          </a:xfrm>
          <a:prstGeom prst="rect">
            <a:avLst/>
          </a:prstGeom>
          <a:noFill/>
        </p:spPr>
        <p:txBody>
          <a:bodyPr wrap="square" rtlCol="0">
            <a:spAutoFit/>
          </a:bodyPr>
          <a:lstStyle/>
          <a:p>
            <a:r>
              <a:rPr lang="en-US" sz="2400" dirty="0"/>
              <a:t>2/3 say using a hands-free phone is acceptable</a:t>
            </a:r>
          </a:p>
        </p:txBody>
      </p:sp>
    </p:spTree>
    <p:extLst>
      <p:ext uri="{BB962C8B-B14F-4D97-AF65-F5344CB8AC3E}">
        <p14:creationId xmlns:p14="http://schemas.microsoft.com/office/powerpoint/2010/main" val="393239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E444B8-713D-4562-B548-93DB1849516A}"/>
              </a:ext>
            </a:extLst>
          </p:cNvPr>
          <p:cNvSpPr>
            <a:spLocks noGrp="1"/>
          </p:cNvSpPr>
          <p:nvPr>
            <p:ph type="title"/>
          </p:nvPr>
        </p:nvSpPr>
        <p:spPr/>
        <p:txBody>
          <a:bodyPr/>
          <a:lstStyle/>
          <a:p>
            <a:r>
              <a:rPr lang="en-US" dirty="0"/>
              <a:t>Cell Phones Are Distractions</a:t>
            </a:r>
          </a:p>
        </p:txBody>
      </p:sp>
      <p:sp>
        <p:nvSpPr>
          <p:cNvPr id="5" name="Content Placeholder 4">
            <a:extLst>
              <a:ext uri="{FF2B5EF4-FFF2-40B4-BE49-F238E27FC236}">
                <a16:creationId xmlns:a16="http://schemas.microsoft.com/office/drawing/2014/main" id="{588C1DCE-2F0A-4991-A933-59C43C7AE2EE}"/>
              </a:ext>
            </a:extLst>
          </p:cNvPr>
          <p:cNvSpPr>
            <a:spLocks noGrp="1"/>
          </p:cNvSpPr>
          <p:nvPr>
            <p:ph idx="1"/>
          </p:nvPr>
        </p:nvSpPr>
        <p:spPr/>
        <p:txBody>
          <a:bodyPr/>
          <a:lstStyle/>
          <a:p>
            <a:r>
              <a:rPr lang="en-US" dirty="0"/>
              <a:t>Although there are many things that contribute to distracted driving, according to the National Safety Council, </a:t>
            </a:r>
            <a:r>
              <a:rPr lang="en-US" b="1" dirty="0"/>
              <a:t>the use of cell phones occurs with such frequency and duration that it is more likely to lead to a crash or near-crash than other forms of distraction.</a:t>
            </a:r>
          </a:p>
        </p:txBody>
      </p:sp>
    </p:spTree>
    <p:extLst>
      <p:ext uri="{BB962C8B-B14F-4D97-AF65-F5344CB8AC3E}">
        <p14:creationId xmlns:p14="http://schemas.microsoft.com/office/powerpoint/2010/main" val="200573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Cell Phones Are Distractions</a:t>
            </a:r>
          </a:p>
        </p:txBody>
      </p:sp>
      <p:pic>
        <p:nvPicPr>
          <p:cNvPr id="10" name="Content Placeholder 9"/>
          <p:cNvPicPr>
            <a:picLocks noGrp="1" noChangeAspect="1"/>
          </p:cNvPicPr>
          <p:nvPr>
            <p:ph sz="half" idx="1"/>
          </p:nvPr>
        </p:nvPicPr>
        <p:blipFill>
          <a:blip r:embed="rId2"/>
          <a:stretch>
            <a:fillRect/>
          </a:stretch>
        </p:blipFill>
        <p:spPr>
          <a:xfrm>
            <a:off x="280988" y="1962150"/>
            <a:ext cx="3446462" cy="3446462"/>
          </a:xfrm>
        </p:spPr>
      </p:pic>
      <p:sp>
        <p:nvSpPr>
          <p:cNvPr id="8" name="Content Placeholder 7"/>
          <p:cNvSpPr>
            <a:spLocks noGrp="1"/>
          </p:cNvSpPr>
          <p:nvPr>
            <p:ph sz="half" idx="2"/>
          </p:nvPr>
        </p:nvSpPr>
        <p:spPr/>
        <p:txBody>
          <a:bodyPr/>
          <a:lstStyle/>
          <a:p>
            <a:r>
              <a:rPr lang="en-US" b="1" dirty="0"/>
              <a:t>In 2015:</a:t>
            </a:r>
          </a:p>
          <a:p>
            <a:pPr marL="457200" indent="-457200">
              <a:buFont typeface="Arial" panose="020B0604020202020204" pitchFamily="34" charset="0"/>
              <a:buChar char="•"/>
            </a:pPr>
            <a:r>
              <a:rPr lang="en-US" dirty="0"/>
              <a:t>3,477 people died in crashes involving distracted drivers</a:t>
            </a:r>
          </a:p>
          <a:p>
            <a:pPr marL="457200" indent="-457200">
              <a:buFont typeface="Arial" panose="020B0604020202020204" pitchFamily="34" charset="0"/>
              <a:buChar char="•"/>
            </a:pPr>
            <a:r>
              <a:rPr lang="en-US" dirty="0"/>
              <a:t>14% of these crashes were reported to have involved cell phone use as a distraction</a:t>
            </a:r>
          </a:p>
        </p:txBody>
      </p:sp>
    </p:spTree>
    <p:extLst>
      <p:ext uri="{BB962C8B-B14F-4D97-AF65-F5344CB8AC3E}">
        <p14:creationId xmlns:p14="http://schemas.microsoft.com/office/powerpoint/2010/main" val="191054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0D85-DCBF-4234-B9FC-BEDB9051C5D5}"/>
              </a:ext>
            </a:extLst>
          </p:cNvPr>
          <p:cNvSpPr>
            <a:spLocks noGrp="1"/>
          </p:cNvSpPr>
          <p:nvPr>
            <p:ph type="title"/>
          </p:nvPr>
        </p:nvSpPr>
        <p:spPr/>
        <p:txBody>
          <a:bodyPr/>
          <a:lstStyle/>
          <a:p>
            <a:r>
              <a:rPr lang="en-US" dirty="0"/>
              <a:t>Distraction Risk Levels</a:t>
            </a:r>
          </a:p>
        </p:txBody>
      </p:sp>
      <p:pic>
        <p:nvPicPr>
          <p:cNvPr id="5" name="Content Placeholder 4">
            <a:extLst>
              <a:ext uri="{FF2B5EF4-FFF2-40B4-BE49-F238E27FC236}">
                <a16:creationId xmlns:a16="http://schemas.microsoft.com/office/drawing/2014/main" id="{8AF68A22-AB67-40DA-B386-AE13C4172B86}"/>
              </a:ext>
            </a:extLst>
          </p:cNvPr>
          <p:cNvPicPr>
            <a:picLocks noGrp="1" noChangeAspect="1"/>
          </p:cNvPicPr>
          <p:nvPr>
            <p:ph idx="1"/>
          </p:nvPr>
        </p:nvPicPr>
        <p:blipFill>
          <a:blip r:embed="rId2"/>
          <a:stretch>
            <a:fillRect/>
          </a:stretch>
        </p:blipFill>
        <p:spPr>
          <a:xfrm>
            <a:off x="222663" y="2174460"/>
            <a:ext cx="8473209" cy="2874839"/>
          </a:xfrm>
        </p:spPr>
      </p:pic>
    </p:spTree>
    <p:extLst>
      <p:ext uri="{BB962C8B-B14F-4D97-AF65-F5344CB8AC3E}">
        <p14:creationId xmlns:p14="http://schemas.microsoft.com/office/powerpoint/2010/main" val="2640535435"/>
      </p:ext>
    </p:extLst>
  </p:cSld>
  <p:clrMapOvr>
    <a:masterClrMapping/>
  </p:clrMapOvr>
</p:sld>
</file>

<file path=ppt/theme/theme1.xml><?xml version="1.0" encoding="utf-8"?>
<a:theme xmlns:a="http://schemas.openxmlformats.org/drawingml/2006/main" name="NETS DSWW">
  <a:themeElements>
    <a:clrScheme name="Custom 1">
      <a:dk1>
        <a:srgbClr val="414141"/>
      </a:dk1>
      <a:lt1>
        <a:sysClr val="window" lastClr="FFFFFF"/>
      </a:lt1>
      <a:dk2>
        <a:srgbClr val="414141"/>
      </a:dk2>
      <a:lt2>
        <a:srgbClr val="E7E6E6"/>
      </a:lt2>
      <a:accent1>
        <a:srgbClr val="028CA8"/>
      </a:accent1>
      <a:accent2>
        <a:srgbClr val="9CCD66"/>
      </a:accent2>
      <a:accent3>
        <a:srgbClr val="F26A21"/>
      </a:accent3>
      <a:accent4>
        <a:srgbClr val="F2852F"/>
      </a:accent4>
      <a:accent5>
        <a:srgbClr val="028CA8"/>
      </a:accent5>
      <a:accent6>
        <a:srgbClr val="9CCD66"/>
      </a:accent6>
      <a:hlink>
        <a:srgbClr val="0563C1"/>
      </a:hlink>
      <a:folHlink>
        <a:srgbClr val="954F72"/>
      </a:folHlink>
    </a:clrScheme>
    <a:fontScheme name="NETS">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TS DSWW" id="{13494F2C-22D9-4F63-84BF-AE17027B7E0D}" vid="{97EEFEA7-0BE7-4A56-8585-D72A8C5F35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NETS DSWW</Template>
  <TotalTime>2626</TotalTime>
  <Words>572</Words>
  <Application>Microsoft Office PowerPoint</Application>
  <PresentationFormat>On-screen Show (4:3)</PresentationFormat>
  <Paragraphs>53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 Light</vt:lpstr>
      <vt:lpstr>Calibri</vt:lpstr>
      <vt:lpstr>NETS DSWW</vt:lpstr>
      <vt:lpstr>DRIVE FOCUSED. DRIVE SMART.  GET HOME SAFELY.</vt:lpstr>
      <vt:lpstr>What Is Distracted Driving?</vt:lpstr>
      <vt:lpstr>What Is Distracted Driving?</vt:lpstr>
      <vt:lpstr>What Is Distracted Driving?</vt:lpstr>
      <vt:lpstr>What Is Distracted Driving?</vt:lpstr>
      <vt:lpstr>There is a Disconnect</vt:lpstr>
      <vt:lpstr>Cell Phones Are Distractions</vt:lpstr>
      <vt:lpstr>Cell Phones Are Distractions</vt:lpstr>
      <vt:lpstr>Distraction Risk Levels</vt:lpstr>
      <vt:lpstr>7 Action Steps Against Distraction</vt:lpstr>
      <vt:lpstr>7 Action Steps Against Distraction</vt:lpstr>
      <vt:lpstr>7 Action Steps Against Distraction</vt:lpstr>
      <vt:lpstr>7 Action Steps Against Distraction</vt:lpstr>
      <vt:lpstr>7 Action Steps Against Distraction</vt:lpstr>
      <vt:lpstr>7 Action Steps Against Distraction</vt:lpstr>
      <vt:lpstr>7 Action Steps Against Distraction</vt:lpstr>
      <vt:lpstr>Let it begin with you. DRIVE FOCUSED. DRIVE SMART.  GET HOME SAFELY.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Morrissey</dc:creator>
  <cp:lastModifiedBy>Amanda L. Sage</cp:lastModifiedBy>
  <cp:revision>99</cp:revision>
  <cp:lastPrinted>2017-03-13T20:32:06Z</cp:lastPrinted>
  <dcterms:created xsi:type="dcterms:W3CDTF">2016-08-25T21:12:09Z</dcterms:created>
  <dcterms:modified xsi:type="dcterms:W3CDTF">2017-08-16T15:40:03Z</dcterms:modified>
</cp:coreProperties>
</file>